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</p:sldIdLst>
  <p:sldSz cy="5143500" cx="9144000"/>
  <p:notesSz cx="6858000" cy="9144000"/>
  <p:embeddedFontLst>
    <p:embeddedFont>
      <p:font typeface="Raleway"/>
      <p:regular r:id="rId68"/>
      <p:bold r:id="rId69"/>
      <p:italic r:id="rId70"/>
      <p:boldItalic r:id="rId71"/>
    </p:embeddedFont>
    <p:embeddedFont>
      <p:font typeface="Roboto"/>
      <p:regular r:id="rId72"/>
      <p:bold r:id="rId73"/>
      <p:italic r:id="rId74"/>
      <p:boldItalic r:id="rId75"/>
    </p:embeddedFont>
    <p:embeddedFont>
      <p:font typeface="Lato"/>
      <p:regular r:id="rId76"/>
      <p:bold r:id="rId77"/>
      <p:italic r:id="rId78"/>
      <p:boldItalic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8C9819E-1C50-461E-8A59-07E60CB46CB5}">
  <a:tblStyle styleId="{28C9819E-1C50-461E-8A59-07E60CB46C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Roboto-bold.fntdata"/><Relationship Id="rId72" Type="http://schemas.openxmlformats.org/officeDocument/2006/relationships/font" Target="fonts/Roboto-regular.fntdata"/><Relationship Id="rId31" Type="http://schemas.openxmlformats.org/officeDocument/2006/relationships/slide" Target="slides/slide25.xml"/><Relationship Id="rId75" Type="http://schemas.openxmlformats.org/officeDocument/2006/relationships/font" Target="fonts/Roboto-boldItalic.fntdata"/><Relationship Id="rId30" Type="http://schemas.openxmlformats.org/officeDocument/2006/relationships/slide" Target="slides/slide24.xml"/><Relationship Id="rId74" Type="http://schemas.openxmlformats.org/officeDocument/2006/relationships/font" Target="fonts/Roboto-italic.fntdata"/><Relationship Id="rId33" Type="http://schemas.openxmlformats.org/officeDocument/2006/relationships/slide" Target="slides/slide27.xml"/><Relationship Id="rId77" Type="http://schemas.openxmlformats.org/officeDocument/2006/relationships/font" Target="fonts/Lato-bold.fntdata"/><Relationship Id="rId32" Type="http://schemas.openxmlformats.org/officeDocument/2006/relationships/slide" Target="slides/slide26.xml"/><Relationship Id="rId76" Type="http://schemas.openxmlformats.org/officeDocument/2006/relationships/font" Target="fonts/Lato-regular.fntdata"/><Relationship Id="rId35" Type="http://schemas.openxmlformats.org/officeDocument/2006/relationships/slide" Target="slides/slide29.xml"/><Relationship Id="rId79" Type="http://schemas.openxmlformats.org/officeDocument/2006/relationships/font" Target="fonts/Lato-boldItalic.fntdata"/><Relationship Id="rId34" Type="http://schemas.openxmlformats.org/officeDocument/2006/relationships/slide" Target="slides/slide28.xml"/><Relationship Id="rId78" Type="http://schemas.openxmlformats.org/officeDocument/2006/relationships/font" Target="fonts/Lato-italic.fntdata"/><Relationship Id="rId71" Type="http://schemas.openxmlformats.org/officeDocument/2006/relationships/font" Target="fonts/Raleway-boldItalic.fntdata"/><Relationship Id="rId70" Type="http://schemas.openxmlformats.org/officeDocument/2006/relationships/font" Target="fonts/Raleway-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font" Target="fonts/Raleway-regular.fntdata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Raleway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7de00be7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7de00be7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90b3ce0f6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90b3ce0f6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90b3ce0f6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90b3ce0f6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90b3ce0f6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90b3ce0f6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90b3ce0f6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a90b3ce0f6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171372bd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b171372bd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171372bd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b171372bd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188227b09_2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188227b09_2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171372bd7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171372bd7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b171372bd7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b171372bd7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171372bd7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b171372bd7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7de00be78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a7de00be78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b171372bd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b171372bd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b171372bd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b171372bd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b171372bd7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b171372bd7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b188227b09_2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b188227b09_2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188227b09_2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b188227b09_2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b188227b09_2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b188227b09_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188227b09_2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188227b09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b188227b09_2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b188227b09_2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b188227b09_2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b188227b09_2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b188227b09_2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b188227b09_2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90b3ce0f6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a90b3ce0f6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b188227b09_2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b188227b09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b188227b09_2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b188227b09_2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b188227b09_2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b188227b09_2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b188227b09_2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b188227b09_2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b188227b09_2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b188227b09_2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b188227b09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b188227b09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b188227b09_2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b188227b09_2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b188227b09_2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b188227b09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b188227b09_2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b188227b09_2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b188227b09_2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b188227b09_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1a00d99cf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1a00d99cf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b1a00d99c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b1a00d99c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b188227b09_2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b188227b09_2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b1a00d99c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b1a00d99c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b1a00d99cf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b1a00d99cf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a7ee84937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a7ee8493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a7ee84937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a7ee84937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a7ee84937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a7ee84937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a7ee84937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a7ee84937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a7ee84937c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a7ee84937c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a7ee84937c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a7ee84937c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188227b09_2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b188227b09_2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a90b3ce0f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a90b3ce0f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a90b3ce0f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a90b3ce0f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a90b3ce0f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a90b3ce0f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a90b3ce0f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a90b3ce0f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a90b3ce0f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a90b3ce0f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90b3ce0f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90b3ce0f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a90b3ce0f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a90b3ce0f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b188227b09_4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b188227b09_4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b188227b09_4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b188227b09_4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b1a00d99c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b1a00d99c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1a00d99cf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1a00d99cf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b1ac1fda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b1ac1fda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b1a00d99c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b1a00d99c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1a00d99cf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1a00d99cf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90b3ce0f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a90b3ce0f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a90b3ce0f6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a90b3ce0f6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8.jp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8.jpg"/><Relationship Id="rId4" Type="http://schemas.openxmlformats.org/officeDocument/2006/relationships/image" Target="../media/image2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8.jpg"/><Relationship Id="rId4" Type="http://schemas.openxmlformats.org/officeDocument/2006/relationships/image" Target="../media/image2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.jpg"/><Relationship Id="rId4" Type="http://schemas.openxmlformats.org/officeDocument/2006/relationships/image" Target="../media/image21.png"/><Relationship Id="rId5" Type="http://schemas.openxmlformats.org/officeDocument/2006/relationships/image" Target="../media/image3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25.png"/><Relationship Id="rId8" Type="http://schemas.openxmlformats.org/officeDocument/2006/relationships/image" Target="../media/image1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2371725" y="630225"/>
            <a:ext cx="6331500" cy="31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Reimagining Inventory Management for Fashion Retail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Harvard University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IACS </a:t>
            </a:r>
            <a:r>
              <a:rPr lang="en" sz="1300"/>
              <a:t> Capstone Project, Fall 2020</a:t>
            </a:r>
            <a:endParaRPr sz="1300"/>
          </a:p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Kaivalya Rawal, Victor Sheng, Austin Rochon, William Palmer</a:t>
            </a:r>
            <a:endParaRPr sz="1400"/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925" y="630225"/>
            <a:ext cx="1226600" cy="12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025" y="2041288"/>
            <a:ext cx="1350398" cy="53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2380475" y="52320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Metric ←→ Business objective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2"/>
          <p:cNvPicPr preferRelativeResize="0"/>
          <p:nvPr/>
        </p:nvPicPr>
        <p:blipFill rotWithShape="1">
          <a:blip r:embed="rId3">
            <a:alphaModFix/>
          </a:blip>
          <a:srcRect b="6959" l="0" r="0" t="0"/>
          <a:stretch/>
        </p:blipFill>
        <p:spPr>
          <a:xfrm>
            <a:off x="3221650" y="1502775"/>
            <a:ext cx="2990850" cy="60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22"/>
          <p:cNvCxnSpPr/>
          <p:nvPr/>
        </p:nvCxnSpPr>
        <p:spPr>
          <a:xfrm>
            <a:off x="4463250" y="2318388"/>
            <a:ext cx="6600" cy="71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0" name="Google Shape;160;p22"/>
          <p:cNvPicPr preferRelativeResize="0"/>
          <p:nvPr/>
        </p:nvPicPr>
        <p:blipFill rotWithShape="1">
          <a:blip r:embed="rId4">
            <a:alphaModFix/>
          </a:blip>
          <a:srcRect b="13130" l="1856" r="8881" t="25624"/>
          <a:stretch/>
        </p:blipFill>
        <p:spPr>
          <a:xfrm>
            <a:off x="2541000" y="3342500"/>
            <a:ext cx="4437925" cy="53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type="title"/>
          </p:nvPr>
        </p:nvSpPr>
        <p:spPr>
          <a:xfrm>
            <a:off x="2380475" y="52320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Metric ←→ Business objective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3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0425" y="1332325"/>
            <a:ext cx="4269248" cy="300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type="title"/>
          </p:nvPr>
        </p:nvSpPr>
        <p:spPr>
          <a:xfrm>
            <a:off x="423600" y="1306650"/>
            <a:ext cx="8296800" cy="25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 Augmentation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Weather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928" y="1184071"/>
            <a:ext cx="1357825" cy="1464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5"/>
          <p:cNvCxnSpPr/>
          <p:nvPr/>
        </p:nvCxnSpPr>
        <p:spPr>
          <a:xfrm>
            <a:off x="4533350" y="1901675"/>
            <a:ext cx="1343700" cy="635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81" name="Google Shape;1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3309" y="2648746"/>
            <a:ext cx="2189954" cy="21899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5"/>
          <p:cNvCxnSpPr/>
          <p:nvPr/>
        </p:nvCxnSpPr>
        <p:spPr>
          <a:xfrm flipH="1" rot="10800000">
            <a:off x="4705600" y="2762250"/>
            <a:ext cx="1164900" cy="662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3" name="Google Shape;183;p25"/>
          <p:cNvSpPr txBox="1"/>
          <p:nvPr/>
        </p:nvSpPr>
        <p:spPr>
          <a:xfrm>
            <a:off x="5963200" y="2418000"/>
            <a:ext cx="2356500" cy="17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Affects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Sales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type="title"/>
          </p:nvPr>
        </p:nvSpPr>
        <p:spPr>
          <a:xfrm>
            <a:off x="423600" y="1306650"/>
            <a:ext cx="8296800" cy="25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Modeling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Naive Baseline: sales forecast for next week is assumed to be equal to the observed sales for this week (</a:t>
            </a:r>
            <a:r>
              <a:rPr b="1" lang="en" sz="1600"/>
              <a:t>no model training!</a:t>
            </a:r>
            <a:r>
              <a:rPr lang="en" sz="1600"/>
              <a:t>)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95" name="Google Shape;195;p2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7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Evaluation: common test set created to compare models</a:t>
            </a:r>
            <a:endParaRPr sz="1600"/>
          </a:p>
        </p:txBody>
      </p:sp>
      <p:sp>
        <p:nvSpPr>
          <p:cNvPr id="202" name="Google Shape;202;p2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Baseline: Results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8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04" name="Google Shape;204;p28"/>
          <p:cNvGraphicFramePr/>
          <p:nvPr/>
        </p:nvGraphicFramePr>
        <p:xfrm>
          <a:off x="3100825" y="1695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{28C9819E-1C50-461E-8A59-07E60CB46CB5}</a:tableStyleId>
              </a:tblPr>
              <a:tblGrid>
                <a:gridCol w="1666525"/>
                <a:gridCol w="1666525"/>
              </a:tblGrid>
              <a:tr h="33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Model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Naive</a:t>
                      </a: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 baseline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06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wMSE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 1.89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MSE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2.15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wMAE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0.87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MAE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0.84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wR</a:t>
                      </a:r>
                      <a:r>
                        <a:rPr baseline="30000"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baseline="30000"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-0.55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R</a:t>
                      </a:r>
                      <a:r>
                        <a:rPr baseline="30000"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baseline="30000"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0.01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LSTM: Features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9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29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Article attributes 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Store attributes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Dates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Sales 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Weather</a:t>
            </a:r>
            <a:endParaRPr sz="1600"/>
          </a:p>
        </p:txBody>
      </p:sp>
      <p:pic>
        <p:nvPicPr>
          <p:cNvPr id="212" name="Google Shape;21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8629" y="1371113"/>
            <a:ext cx="3773225" cy="251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LSTM: Embeddings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0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850" y="1310750"/>
            <a:ext cx="4935101" cy="3223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30"/>
          <p:cNvCxnSpPr/>
          <p:nvPr/>
        </p:nvCxnSpPr>
        <p:spPr>
          <a:xfrm>
            <a:off x="5628175" y="1750775"/>
            <a:ext cx="830700" cy="38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1" name="Google Shape;221;p30"/>
          <p:cNvSpPr txBox="1"/>
          <p:nvPr/>
        </p:nvSpPr>
        <p:spPr>
          <a:xfrm>
            <a:off x="4916000" y="1444125"/>
            <a:ext cx="969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Hugo Boss dark blue jeans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22" name="Google Shape;222;p30"/>
          <p:cNvCxnSpPr/>
          <p:nvPr/>
        </p:nvCxnSpPr>
        <p:spPr>
          <a:xfrm rot="10800000">
            <a:off x="6577700" y="2314475"/>
            <a:ext cx="395700" cy="45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" name="Google Shape;223;p30"/>
          <p:cNvSpPr txBox="1"/>
          <p:nvPr/>
        </p:nvSpPr>
        <p:spPr>
          <a:xfrm>
            <a:off x="6884375" y="2713150"/>
            <a:ext cx="13254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Rag &amp; Bone </a:t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light blue </a:t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wash jeans 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24" name="Google Shape;224;p30"/>
          <p:cNvCxnSpPr/>
          <p:nvPr/>
        </p:nvCxnSpPr>
        <p:spPr>
          <a:xfrm flipH="1" rot="10800000">
            <a:off x="4104900" y="3313575"/>
            <a:ext cx="257100" cy="375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5" name="Google Shape;225;p30"/>
          <p:cNvSpPr txBox="1"/>
          <p:nvPr/>
        </p:nvSpPr>
        <p:spPr>
          <a:xfrm>
            <a:off x="3683600" y="3613275"/>
            <a:ext cx="10347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Tommy Bahama floral print Hawaiian shirt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Simple univariate LSTM: </a:t>
            </a:r>
            <a:r>
              <a:rPr lang="en" sz="1600"/>
              <a:t>Only past sales as predictor</a:t>
            </a:r>
            <a:endParaRPr sz="16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Full predictor set LSTM: </a:t>
            </a:r>
            <a:r>
              <a:rPr lang="en" sz="1600"/>
              <a:t>All available predictors less weather</a:t>
            </a:r>
            <a:endParaRPr sz="16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Full predictor set + weather LSTM:</a:t>
            </a:r>
            <a:r>
              <a:rPr lang="en" sz="1600"/>
              <a:t> All predictors + weather data</a:t>
            </a:r>
            <a:endParaRPr sz="1600"/>
          </a:p>
        </p:txBody>
      </p:sp>
      <p:sp>
        <p:nvSpPr>
          <p:cNvPr id="231" name="Google Shape;231;p3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LSTM: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" name="Google Shape;81;p1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82" name="Google Shape;82;p14"/>
          <p:cNvSpPr txBox="1"/>
          <p:nvPr>
            <p:ph idx="1" type="body"/>
          </p:nvPr>
        </p:nvSpPr>
        <p:spPr>
          <a:xfrm>
            <a:off x="2417150" y="1119125"/>
            <a:ext cx="6321600" cy="3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Problem Description</a:t>
            </a:r>
            <a:endParaRPr b="1"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Objective</a:t>
            </a:r>
            <a:endParaRPr b="1"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Feature Augmentation </a:t>
            </a:r>
            <a:endParaRPr b="1"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Forecast Modeling</a:t>
            </a:r>
            <a:endParaRPr b="1" sz="1400"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 sz="1400"/>
              <a:t>Baselines</a:t>
            </a:r>
            <a:endParaRPr b="1"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 sz="1400"/>
              <a:t>LSTM</a:t>
            </a:r>
            <a:endParaRPr b="1"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 sz="1400"/>
              <a:t>SARIMAX</a:t>
            </a:r>
            <a:endParaRPr b="1"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 sz="1400"/>
              <a:t>LightGBM</a:t>
            </a:r>
            <a:endParaRPr b="1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Optimization Problem</a:t>
            </a:r>
            <a:endParaRPr b="1" sz="11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Takeaways</a:t>
            </a:r>
            <a:endParaRPr b="1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LSTM: Architecture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8849" y="1211350"/>
            <a:ext cx="59436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LSTM: Performance</a:t>
            </a:r>
            <a:endParaRPr/>
          </a:p>
        </p:txBody>
      </p:sp>
      <p:sp>
        <p:nvSpPr>
          <p:cNvPr id="245" name="Google Shape;245;p33"/>
          <p:cNvSpPr txBox="1"/>
          <p:nvPr/>
        </p:nvSpPr>
        <p:spPr>
          <a:xfrm>
            <a:off x="2781250" y="1211350"/>
            <a:ext cx="27726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Total Size = </a:t>
            </a:r>
            <a:r>
              <a:rPr b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~14 MB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p33"/>
          <p:cNvSpPr txBox="1"/>
          <p:nvPr/>
        </p:nvSpPr>
        <p:spPr>
          <a:xfrm>
            <a:off x="5238100" y="1198675"/>
            <a:ext cx="32367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Data preparation time: </a:t>
            </a:r>
            <a:r>
              <a:rPr b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~30 mins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Training time</a:t>
            </a: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b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~30 mins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p33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48" name="Google Shape;248;p33"/>
          <p:cNvGraphicFramePr/>
          <p:nvPr/>
        </p:nvGraphicFramePr>
        <p:xfrm>
          <a:off x="2589250" y="1903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{28C9819E-1C50-461E-8A59-07E60CB46CB5}</a:tableStyleId>
              </a:tblPr>
              <a:tblGrid>
                <a:gridCol w="990600"/>
                <a:gridCol w="990600"/>
                <a:gridCol w="990600"/>
                <a:gridCol w="990600"/>
                <a:gridCol w="990600"/>
              </a:tblGrid>
              <a:tr h="431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Model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Naive</a:t>
                      </a: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 baseline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LSTM (historical sales only)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LSTM (full feature set)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LSTM (full feature set + weather)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wMSE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 1.89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1.48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1.56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1.46</a:t>
                      </a:r>
                      <a:endParaRPr b="1"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MSE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2.15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1.52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1.60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1.51</a:t>
                      </a:r>
                      <a:endParaRPr b="1"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wMAE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0.87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1.02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1.05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1.01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MAE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0.84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1.02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1.06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1.01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wR</a:t>
                      </a:r>
                      <a:r>
                        <a:rPr baseline="30000"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baseline="30000"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-0.55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-1.75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-1.89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-1.74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R</a:t>
                      </a:r>
                      <a:r>
                        <a:rPr baseline="30000"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baseline="30000"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0.01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-1.45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-1.66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-1.43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LSTM: Performance</a:t>
            </a:r>
            <a:endParaRPr/>
          </a:p>
        </p:txBody>
      </p:sp>
      <p:pic>
        <p:nvPicPr>
          <p:cNvPr id="254" name="Google Shape;2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9025" y="1211350"/>
            <a:ext cx="4845200" cy="34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SARIMAX: Seasonal AutoRegressive Integrated Moving Averages with eXogenous regressors … 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… a lot of words!</a:t>
            </a:r>
            <a:endParaRPr sz="1600"/>
          </a:p>
        </p:txBody>
      </p:sp>
      <p:sp>
        <p:nvSpPr>
          <p:cNvPr id="261" name="Google Shape;261;p3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5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ARIMAX: time-series 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6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Hypothetical time-series prediction task</a:t>
            </a:r>
            <a:endParaRPr sz="1600"/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213" y="1686074"/>
            <a:ext cx="4077675" cy="29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6"/>
          <p:cNvSpPr/>
          <p:nvPr/>
        </p:nvSpPr>
        <p:spPr>
          <a:xfrm>
            <a:off x="4161750" y="1714500"/>
            <a:ext cx="3438000" cy="290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271" name="Google Shape;271;p36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ARIMAX: ML 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7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Hypothetical machine learning task</a:t>
            </a:r>
            <a:endParaRPr sz="1600"/>
          </a:p>
        </p:txBody>
      </p:sp>
      <p:pic>
        <p:nvPicPr>
          <p:cNvPr id="278" name="Google Shape;2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213" y="1686074"/>
            <a:ext cx="4077675" cy="29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7"/>
          <p:cNvSpPr/>
          <p:nvPr/>
        </p:nvSpPr>
        <p:spPr>
          <a:xfrm>
            <a:off x="3523312" y="1714500"/>
            <a:ext cx="540000" cy="2907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</a:rPr>
              <a:t>Y</a:t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280" name="Google Shape;280;p37"/>
          <p:cNvSpPr/>
          <p:nvPr/>
        </p:nvSpPr>
        <p:spPr>
          <a:xfrm>
            <a:off x="4161750" y="1714500"/>
            <a:ext cx="3438000" cy="2907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</a:rPr>
              <a:t>X</a:t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281" name="Google Shape;281;p37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ARIMAX: time-series to 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8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What is ‘X’ for the time series?</a:t>
            </a:r>
            <a:endParaRPr sz="1600"/>
          </a:p>
        </p:txBody>
      </p:sp>
      <p:pic>
        <p:nvPicPr>
          <p:cNvPr id="288" name="Google Shape;28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213" y="1686074"/>
            <a:ext cx="4077675" cy="29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8"/>
          <p:cNvSpPr/>
          <p:nvPr/>
        </p:nvSpPr>
        <p:spPr>
          <a:xfrm>
            <a:off x="4161750" y="1714500"/>
            <a:ext cx="3438000" cy="290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</a:rPr>
              <a:t>???</a:t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290" name="Google Shape;290;p38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ARIMAX: Feature Engineering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9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b="1" lang="en" sz="1600"/>
              <a:t>S</a:t>
            </a:r>
            <a:r>
              <a:rPr lang="en" sz="1600"/>
              <a:t>easonal</a:t>
            </a:r>
            <a:endParaRPr sz="1600"/>
          </a:p>
        </p:txBody>
      </p:sp>
      <p:pic>
        <p:nvPicPr>
          <p:cNvPr id="297" name="Google Shape;29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213" y="1686074"/>
            <a:ext cx="4077675" cy="29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9"/>
          <p:cNvSpPr/>
          <p:nvPr/>
        </p:nvSpPr>
        <p:spPr>
          <a:xfrm>
            <a:off x="4925625" y="1714500"/>
            <a:ext cx="26742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299" name="Google Shape;299;p39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Feature Engineering</a:t>
            </a:r>
            <a:endParaRPr/>
          </a:p>
        </p:txBody>
      </p:sp>
      <p:sp>
        <p:nvSpPr>
          <p:cNvPr id="305" name="Google Shape;305;p40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b="1" lang="en" sz="1600"/>
              <a:t>A</a:t>
            </a:r>
            <a:r>
              <a:rPr lang="en" sz="1600"/>
              <a:t>uto</a:t>
            </a:r>
            <a:r>
              <a:rPr b="1" lang="en" sz="1600"/>
              <a:t>R</a:t>
            </a:r>
            <a:r>
              <a:rPr lang="en" sz="1600"/>
              <a:t>egressive</a:t>
            </a:r>
            <a:endParaRPr sz="1600"/>
          </a:p>
        </p:txBody>
      </p:sp>
      <p:pic>
        <p:nvPicPr>
          <p:cNvPr id="306" name="Google Shape;30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213" y="1686074"/>
            <a:ext cx="4077675" cy="29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0"/>
          <p:cNvSpPr/>
          <p:nvPr/>
        </p:nvSpPr>
        <p:spPr>
          <a:xfrm>
            <a:off x="6479100" y="1714500"/>
            <a:ext cx="11208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308" name="Google Shape;308;p40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Feature Engineering</a:t>
            </a:r>
            <a:endParaRPr/>
          </a:p>
        </p:txBody>
      </p:sp>
      <p:sp>
        <p:nvSpPr>
          <p:cNvPr id="314" name="Google Shape;314;p41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b="1" lang="en" sz="1600"/>
              <a:t>A</a:t>
            </a:r>
            <a:r>
              <a:rPr lang="en" sz="1600"/>
              <a:t>uto</a:t>
            </a:r>
            <a:r>
              <a:rPr b="1" lang="en" sz="1600"/>
              <a:t>R</a:t>
            </a:r>
            <a:r>
              <a:rPr lang="en" sz="1600"/>
              <a:t>egressive</a:t>
            </a:r>
            <a:endParaRPr sz="1600"/>
          </a:p>
        </p:txBody>
      </p:sp>
      <p:pic>
        <p:nvPicPr>
          <p:cNvPr id="315" name="Google Shape;31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213" y="1686074"/>
            <a:ext cx="4077675" cy="29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1"/>
          <p:cNvSpPr/>
          <p:nvPr/>
        </p:nvSpPr>
        <p:spPr>
          <a:xfrm>
            <a:off x="3694225" y="2074450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1"/>
          <p:cNvSpPr/>
          <p:nvPr/>
        </p:nvSpPr>
        <p:spPr>
          <a:xfrm>
            <a:off x="3694225" y="2398195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1"/>
          <p:cNvSpPr/>
          <p:nvPr/>
        </p:nvSpPr>
        <p:spPr>
          <a:xfrm>
            <a:off x="3694225" y="2731412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1"/>
          <p:cNvSpPr/>
          <p:nvPr/>
        </p:nvSpPr>
        <p:spPr>
          <a:xfrm>
            <a:off x="3694225" y="3055157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1"/>
          <p:cNvSpPr/>
          <p:nvPr/>
        </p:nvSpPr>
        <p:spPr>
          <a:xfrm>
            <a:off x="3694225" y="3388795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1"/>
          <p:cNvSpPr/>
          <p:nvPr/>
        </p:nvSpPr>
        <p:spPr>
          <a:xfrm>
            <a:off x="3694225" y="3712539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1"/>
          <p:cNvSpPr/>
          <p:nvPr/>
        </p:nvSpPr>
        <p:spPr>
          <a:xfrm>
            <a:off x="5256536" y="2407667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1"/>
          <p:cNvSpPr/>
          <p:nvPr/>
        </p:nvSpPr>
        <p:spPr>
          <a:xfrm>
            <a:off x="5256536" y="2731412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1"/>
          <p:cNvSpPr/>
          <p:nvPr/>
        </p:nvSpPr>
        <p:spPr>
          <a:xfrm>
            <a:off x="5256536" y="3064629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1"/>
          <p:cNvSpPr/>
          <p:nvPr/>
        </p:nvSpPr>
        <p:spPr>
          <a:xfrm>
            <a:off x="5256536" y="3388374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1"/>
          <p:cNvSpPr/>
          <p:nvPr/>
        </p:nvSpPr>
        <p:spPr>
          <a:xfrm>
            <a:off x="5256536" y="3722012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1"/>
          <p:cNvSpPr/>
          <p:nvPr/>
        </p:nvSpPr>
        <p:spPr>
          <a:xfrm>
            <a:off x="5256536" y="4045757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8" name="Google Shape;328;p41"/>
          <p:cNvCxnSpPr>
            <a:stCxn id="316" idx="3"/>
            <a:endCxn id="322" idx="1"/>
          </p:cNvCxnSpPr>
          <p:nvPr/>
        </p:nvCxnSpPr>
        <p:spPr>
          <a:xfrm>
            <a:off x="4044625" y="2169100"/>
            <a:ext cx="1212000" cy="33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9" name="Google Shape;329;p41"/>
          <p:cNvCxnSpPr>
            <a:stCxn id="317" idx="3"/>
            <a:endCxn id="323" idx="1"/>
          </p:cNvCxnSpPr>
          <p:nvPr/>
        </p:nvCxnSpPr>
        <p:spPr>
          <a:xfrm>
            <a:off x="4044625" y="2492845"/>
            <a:ext cx="1212000" cy="33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0" name="Google Shape;330;p41"/>
          <p:cNvCxnSpPr>
            <a:stCxn id="318" idx="3"/>
            <a:endCxn id="324" idx="1"/>
          </p:cNvCxnSpPr>
          <p:nvPr/>
        </p:nvCxnSpPr>
        <p:spPr>
          <a:xfrm>
            <a:off x="4044625" y="2826062"/>
            <a:ext cx="1212000" cy="33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1" name="Google Shape;331;p41"/>
          <p:cNvCxnSpPr>
            <a:stCxn id="319" idx="3"/>
            <a:endCxn id="325" idx="1"/>
          </p:cNvCxnSpPr>
          <p:nvPr/>
        </p:nvCxnSpPr>
        <p:spPr>
          <a:xfrm>
            <a:off x="4044625" y="3149807"/>
            <a:ext cx="1212000" cy="33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2" name="Google Shape;332;p41"/>
          <p:cNvCxnSpPr>
            <a:stCxn id="320" idx="3"/>
            <a:endCxn id="326" idx="1"/>
          </p:cNvCxnSpPr>
          <p:nvPr/>
        </p:nvCxnSpPr>
        <p:spPr>
          <a:xfrm>
            <a:off x="4044625" y="3483445"/>
            <a:ext cx="1212000" cy="33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3" name="Google Shape;333;p41"/>
          <p:cNvCxnSpPr>
            <a:stCxn id="321" idx="3"/>
            <a:endCxn id="327" idx="1"/>
          </p:cNvCxnSpPr>
          <p:nvPr/>
        </p:nvCxnSpPr>
        <p:spPr>
          <a:xfrm>
            <a:off x="4044625" y="3807190"/>
            <a:ext cx="1212000" cy="33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4" name="Google Shape;334;p41"/>
          <p:cNvSpPr/>
          <p:nvPr/>
        </p:nvSpPr>
        <p:spPr>
          <a:xfrm>
            <a:off x="6479100" y="1714500"/>
            <a:ext cx="11208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335" name="Google Shape;335;p41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title"/>
          </p:nvPr>
        </p:nvSpPr>
        <p:spPr>
          <a:xfrm>
            <a:off x="423600" y="1306650"/>
            <a:ext cx="8296800" cy="25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Description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Feature Engineering</a:t>
            </a:r>
            <a:endParaRPr/>
          </a:p>
        </p:txBody>
      </p:sp>
      <p:sp>
        <p:nvSpPr>
          <p:cNvPr id="341" name="Google Shape;341;p42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b="1" lang="en" sz="1600"/>
              <a:t>A</a:t>
            </a:r>
            <a:r>
              <a:rPr lang="en" sz="1600"/>
              <a:t>uto</a:t>
            </a:r>
            <a:r>
              <a:rPr b="1" lang="en" sz="1600"/>
              <a:t>R</a:t>
            </a:r>
            <a:r>
              <a:rPr lang="en" sz="1600"/>
              <a:t>egressive</a:t>
            </a:r>
            <a:endParaRPr sz="1600"/>
          </a:p>
        </p:txBody>
      </p:sp>
      <p:pic>
        <p:nvPicPr>
          <p:cNvPr id="342" name="Google Shape;34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213" y="1686074"/>
            <a:ext cx="4077675" cy="29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2"/>
          <p:cNvSpPr/>
          <p:nvPr/>
        </p:nvSpPr>
        <p:spPr>
          <a:xfrm>
            <a:off x="6479100" y="1714500"/>
            <a:ext cx="11208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344" name="Google Shape;344;p42"/>
          <p:cNvSpPr/>
          <p:nvPr/>
        </p:nvSpPr>
        <p:spPr>
          <a:xfrm>
            <a:off x="3694225" y="2074450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2"/>
          <p:cNvSpPr/>
          <p:nvPr/>
        </p:nvSpPr>
        <p:spPr>
          <a:xfrm>
            <a:off x="3694225" y="2398195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2"/>
          <p:cNvSpPr/>
          <p:nvPr/>
        </p:nvSpPr>
        <p:spPr>
          <a:xfrm>
            <a:off x="3694225" y="2731412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2"/>
          <p:cNvSpPr/>
          <p:nvPr/>
        </p:nvSpPr>
        <p:spPr>
          <a:xfrm>
            <a:off x="3694225" y="3055157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2"/>
          <p:cNvSpPr/>
          <p:nvPr/>
        </p:nvSpPr>
        <p:spPr>
          <a:xfrm>
            <a:off x="3694225" y="3388795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2"/>
          <p:cNvSpPr/>
          <p:nvPr/>
        </p:nvSpPr>
        <p:spPr>
          <a:xfrm>
            <a:off x="3694225" y="3712539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2"/>
          <p:cNvSpPr/>
          <p:nvPr/>
        </p:nvSpPr>
        <p:spPr>
          <a:xfrm>
            <a:off x="5999591" y="2731412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2"/>
          <p:cNvSpPr/>
          <p:nvPr/>
        </p:nvSpPr>
        <p:spPr>
          <a:xfrm>
            <a:off x="5999591" y="3055157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2"/>
          <p:cNvSpPr/>
          <p:nvPr/>
        </p:nvSpPr>
        <p:spPr>
          <a:xfrm>
            <a:off x="5999591" y="3388374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2"/>
          <p:cNvSpPr/>
          <p:nvPr/>
        </p:nvSpPr>
        <p:spPr>
          <a:xfrm>
            <a:off x="5999591" y="3712118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42"/>
          <p:cNvSpPr/>
          <p:nvPr/>
        </p:nvSpPr>
        <p:spPr>
          <a:xfrm>
            <a:off x="5999591" y="4045757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2"/>
          <p:cNvSpPr/>
          <p:nvPr/>
        </p:nvSpPr>
        <p:spPr>
          <a:xfrm>
            <a:off x="5999591" y="4369501"/>
            <a:ext cx="350400" cy="18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6" name="Google Shape;356;p42"/>
          <p:cNvCxnSpPr>
            <a:stCxn id="344" idx="3"/>
            <a:endCxn id="350" idx="1"/>
          </p:cNvCxnSpPr>
          <p:nvPr/>
        </p:nvCxnSpPr>
        <p:spPr>
          <a:xfrm>
            <a:off x="4044625" y="2169100"/>
            <a:ext cx="1955100" cy="657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7" name="Google Shape;357;p42"/>
          <p:cNvCxnSpPr>
            <a:stCxn id="345" idx="3"/>
            <a:endCxn id="351" idx="1"/>
          </p:cNvCxnSpPr>
          <p:nvPr/>
        </p:nvCxnSpPr>
        <p:spPr>
          <a:xfrm>
            <a:off x="4044625" y="2492845"/>
            <a:ext cx="1955100" cy="657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8" name="Google Shape;358;p42"/>
          <p:cNvCxnSpPr>
            <a:stCxn id="346" idx="3"/>
            <a:endCxn id="352" idx="1"/>
          </p:cNvCxnSpPr>
          <p:nvPr/>
        </p:nvCxnSpPr>
        <p:spPr>
          <a:xfrm>
            <a:off x="4044625" y="2826062"/>
            <a:ext cx="1955100" cy="657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9" name="Google Shape;359;p42"/>
          <p:cNvCxnSpPr>
            <a:stCxn id="347" idx="3"/>
            <a:endCxn id="353" idx="1"/>
          </p:cNvCxnSpPr>
          <p:nvPr/>
        </p:nvCxnSpPr>
        <p:spPr>
          <a:xfrm>
            <a:off x="4044625" y="3149807"/>
            <a:ext cx="1955100" cy="657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0" name="Google Shape;360;p42"/>
          <p:cNvCxnSpPr>
            <a:stCxn id="348" idx="3"/>
            <a:endCxn id="354" idx="1"/>
          </p:cNvCxnSpPr>
          <p:nvPr/>
        </p:nvCxnSpPr>
        <p:spPr>
          <a:xfrm>
            <a:off x="4044625" y="3483445"/>
            <a:ext cx="1955100" cy="657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1" name="Google Shape;361;p42"/>
          <p:cNvCxnSpPr>
            <a:stCxn id="349" idx="3"/>
            <a:endCxn id="355" idx="1"/>
          </p:cNvCxnSpPr>
          <p:nvPr/>
        </p:nvCxnSpPr>
        <p:spPr>
          <a:xfrm>
            <a:off x="4044625" y="3807190"/>
            <a:ext cx="1955100" cy="657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2" name="Google Shape;362;p42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Feature Engineering</a:t>
            </a:r>
            <a:endParaRPr/>
          </a:p>
        </p:txBody>
      </p:sp>
      <p:sp>
        <p:nvSpPr>
          <p:cNvPr id="368" name="Google Shape;368;p43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b="1" lang="en" sz="1600"/>
              <a:t>I</a:t>
            </a:r>
            <a:r>
              <a:rPr lang="en" sz="1600"/>
              <a:t>ntegrated</a:t>
            </a:r>
            <a:endParaRPr sz="1600"/>
          </a:p>
        </p:txBody>
      </p:sp>
      <p:pic>
        <p:nvPicPr>
          <p:cNvPr id="369" name="Google Shape;36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213" y="1686074"/>
            <a:ext cx="4077675" cy="29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3"/>
          <p:cNvSpPr txBox="1"/>
          <p:nvPr/>
        </p:nvSpPr>
        <p:spPr>
          <a:xfrm>
            <a:off x="5183275" y="1941425"/>
            <a:ext cx="18699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                 = 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p43"/>
          <p:cNvSpPr txBox="1"/>
          <p:nvPr/>
        </p:nvSpPr>
        <p:spPr>
          <a:xfrm>
            <a:off x="5183275" y="2255697"/>
            <a:ext cx="18699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                 = 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43"/>
          <p:cNvSpPr txBox="1"/>
          <p:nvPr/>
        </p:nvSpPr>
        <p:spPr>
          <a:xfrm>
            <a:off x="5183275" y="2579442"/>
            <a:ext cx="18699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                 = 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3" name="Google Shape;373;p43"/>
          <p:cNvSpPr txBox="1"/>
          <p:nvPr/>
        </p:nvSpPr>
        <p:spPr>
          <a:xfrm>
            <a:off x="5183275" y="2903187"/>
            <a:ext cx="18699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                 = 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4" name="Google Shape;374;p43"/>
          <p:cNvSpPr txBox="1"/>
          <p:nvPr/>
        </p:nvSpPr>
        <p:spPr>
          <a:xfrm>
            <a:off x="5183275" y="3226932"/>
            <a:ext cx="18699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                 = 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5" name="Google Shape;375;p43"/>
          <p:cNvSpPr txBox="1"/>
          <p:nvPr/>
        </p:nvSpPr>
        <p:spPr>
          <a:xfrm>
            <a:off x="5183275" y="3550676"/>
            <a:ext cx="18699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                 = 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6" name="Google Shape;376;p43"/>
          <p:cNvSpPr txBox="1"/>
          <p:nvPr/>
        </p:nvSpPr>
        <p:spPr>
          <a:xfrm>
            <a:off x="5183275" y="3893366"/>
            <a:ext cx="18699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                 = 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7" name="Google Shape;377;p43"/>
          <p:cNvSpPr txBox="1"/>
          <p:nvPr/>
        </p:nvSpPr>
        <p:spPr>
          <a:xfrm>
            <a:off x="5183275" y="4217111"/>
            <a:ext cx="18699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                 = 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8" name="Google Shape;378;p43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Feature Engineering</a:t>
            </a:r>
            <a:endParaRPr/>
          </a:p>
        </p:txBody>
      </p:sp>
      <p:sp>
        <p:nvSpPr>
          <p:cNvPr id="384" name="Google Shape;384;p44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Complete Design Matrix ‘X’</a:t>
            </a:r>
            <a:endParaRPr sz="1600"/>
          </a:p>
        </p:txBody>
      </p:sp>
      <p:pic>
        <p:nvPicPr>
          <p:cNvPr id="385" name="Google Shape;38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213" y="1686074"/>
            <a:ext cx="4077675" cy="29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4"/>
          <p:cNvSpPr/>
          <p:nvPr/>
        </p:nvSpPr>
        <p:spPr>
          <a:xfrm>
            <a:off x="3523312" y="1714500"/>
            <a:ext cx="540000" cy="2907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</a:rPr>
              <a:t>Y</a:t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387" name="Google Shape;387;p44"/>
          <p:cNvSpPr/>
          <p:nvPr/>
        </p:nvSpPr>
        <p:spPr>
          <a:xfrm>
            <a:off x="4161750" y="1714500"/>
            <a:ext cx="3438000" cy="2907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</a:rPr>
              <a:t>X</a:t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388" name="Google Shape;388;p44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Feature Engineering</a:t>
            </a:r>
            <a:endParaRPr/>
          </a:p>
        </p:txBody>
      </p:sp>
      <p:sp>
        <p:nvSpPr>
          <p:cNvPr id="394" name="Google Shape;394;p45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5" name="Google Shape;39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551" y="1211350"/>
            <a:ext cx="3575000" cy="34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Problems</a:t>
            </a:r>
            <a:endParaRPr/>
          </a:p>
        </p:txBody>
      </p:sp>
      <p:sp>
        <p:nvSpPr>
          <p:cNvPr id="401" name="Google Shape;401;p46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Complete Design Matrix ‘X’</a:t>
            </a:r>
            <a:endParaRPr sz="1600"/>
          </a:p>
        </p:txBody>
      </p:sp>
      <p:pic>
        <p:nvPicPr>
          <p:cNvPr id="402" name="Google Shape;40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213" y="1686074"/>
            <a:ext cx="4077675" cy="29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6"/>
          <p:cNvSpPr/>
          <p:nvPr/>
        </p:nvSpPr>
        <p:spPr>
          <a:xfrm>
            <a:off x="3523312" y="1714500"/>
            <a:ext cx="540000" cy="2907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</a:rPr>
              <a:t>Y</a:t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404" name="Google Shape;404;p46"/>
          <p:cNvSpPr/>
          <p:nvPr/>
        </p:nvSpPr>
        <p:spPr>
          <a:xfrm>
            <a:off x="4161750" y="1714500"/>
            <a:ext cx="3438000" cy="2907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</a:rPr>
              <a:t>X</a:t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405" name="Google Shape;405;p46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Problems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7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2" name="Google Shape;41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200" y="1211350"/>
            <a:ext cx="5357703" cy="35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Problems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8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9" name="Google Shape;41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7637" y="1117525"/>
            <a:ext cx="5166826" cy="362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9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High sales for one item should mean high sales for </a:t>
            </a:r>
            <a:r>
              <a:rPr b="1" i="1" lang="en" sz="1600"/>
              <a:t>similar</a:t>
            </a:r>
            <a:r>
              <a:rPr lang="en" sz="1600"/>
              <a:t> items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That is, sales of </a:t>
            </a:r>
            <a:r>
              <a:rPr b="1" i="1" lang="en" sz="1600"/>
              <a:t>related</a:t>
            </a:r>
            <a:r>
              <a:rPr lang="en" sz="1600"/>
              <a:t> items should inform future sales predictions</a:t>
            </a:r>
            <a:endParaRPr sz="1600"/>
          </a:p>
        </p:txBody>
      </p:sp>
      <p:sp>
        <p:nvSpPr>
          <p:cNvPr id="425" name="Google Shape;425;p4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2 Key Observations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9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49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0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High sales for one item should mean high sales for </a:t>
            </a:r>
            <a:r>
              <a:rPr b="1" i="1" lang="en" sz="1600"/>
              <a:t>similar</a:t>
            </a:r>
            <a:r>
              <a:rPr lang="en" sz="1600"/>
              <a:t> items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/>
              <a:t>That is, sales of </a:t>
            </a:r>
            <a:r>
              <a:rPr b="1" i="1" lang="en" sz="1600"/>
              <a:t>related</a:t>
            </a:r>
            <a:r>
              <a:rPr lang="en" sz="1600"/>
              <a:t> items should inform future sales predictions</a:t>
            </a:r>
            <a:endParaRPr sz="1600"/>
          </a:p>
        </p:txBody>
      </p:sp>
      <p:sp>
        <p:nvSpPr>
          <p:cNvPr id="433" name="Google Shape;433;p5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2 Key Observations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50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5" name="Google Shape;435;p50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Items sell infrequently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Max. weekly sales for individual articles usually 0 or 1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Terrible Baseline R</a:t>
            </a:r>
            <a:r>
              <a:rPr baseline="30000" lang="en" sz="1600"/>
              <a:t>2</a:t>
            </a:r>
            <a:endParaRPr sz="16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1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Perform the predictions on article-features, instead of articles.</a:t>
            </a:r>
            <a:endParaRPr sz="1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Instead of predicting the sales of Drake’s jacket *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Predict the sales of Orange Jackets in general:</a:t>
            </a:r>
            <a:endParaRPr sz="1600"/>
          </a:p>
          <a:p>
            <a:pPr indent="-330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Forecast separately the sales of all orange clothing, and separately the sales of all jackets</a:t>
            </a:r>
            <a:endParaRPr sz="1600"/>
          </a:p>
          <a:p>
            <a:pPr indent="-330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And then use these 2 forecasts to predict the sales for Drake’s favourite jacket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* Drake’s favourite Jacket:</a:t>
            </a:r>
            <a:r>
              <a:rPr lang="en" sz="1600"/>
              <a:t> </a:t>
            </a:r>
            <a:endParaRPr sz="16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441" name="Google Shape;441;p5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SARIMAX: Solution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51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3" name="Google Shape;44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9175" y="3639675"/>
            <a:ext cx="1836026" cy="103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7646" y="652101"/>
            <a:ext cx="376604" cy="4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2325800" y="1148425"/>
            <a:ext cx="6450900" cy="9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400"/>
              <a:t>“I’m sorry, but we don’t have that item in stock. It may be available at our other stores.”</a:t>
            </a:r>
            <a:endParaRPr i="1" sz="1400"/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270259" y="682900"/>
            <a:ext cx="1918800" cy="38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</a:rPr>
              <a:t>Outline</a:t>
            </a:r>
            <a:endParaRPr b="1" sz="16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b="1" lang="en" sz="1200">
                <a:solidFill>
                  <a:srgbClr val="666666"/>
                </a:solidFill>
              </a:rPr>
              <a:t>Problem Description</a:t>
            </a:r>
            <a:endParaRPr b="1"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Objective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Feature Augmentation 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Forecast Modeling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Baselines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LSTM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SARIMAX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LightGBM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Optimization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Takeaways</a:t>
            </a:r>
            <a:endParaRPr b="1" sz="1600"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759" y="1708051"/>
            <a:ext cx="5500848" cy="275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2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Two step process:</a:t>
            </a:r>
            <a:endParaRPr sz="1600"/>
          </a:p>
          <a:p>
            <a:pPr indent="-330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b="1" lang="en" sz="1600"/>
              <a:t>Forecast</a:t>
            </a:r>
            <a:r>
              <a:rPr lang="en" sz="1600"/>
              <a:t> - Predict feature level sales (</a:t>
            </a:r>
            <a:r>
              <a:rPr b="1" lang="en" sz="1600"/>
              <a:t>Ridge regression</a:t>
            </a:r>
            <a:r>
              <a:rPr lang="en" sz="1600"/>
              <a:t>): </a:t>
            </a:r>
            <a:endParaRPr sz="1600"/>
          </a:p>
          <a:p>
            <a:pPr indent="-3302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lphaLcPeriod"/>
            </a:pPr>
            <a:r>
              <a:rPr b="1" lang="en" sz="1600"/>
              <a:t>Color</a:t>
            </a:r>
            <a:r>
              <a:rPr lang="en" sz="1600"/>
              <a:t>: Orange</a:t>
            </a:r>
            <a:endParaRPr sz="1600"/>
          </a:p>
          <a:p>
            <a:pPr indent="-3302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lphaLcPeriod"/>
            </a:pPr>
            <a:r>
              <a:rPr b="1" lang="en" sz="1600"/>
              <a:t>Category</a:t>
            </a:r>
            <a:r>
              <a:rPr lang="en" sz="1600"/>
              <a:t>: Outerwear</a:t>
            </a:r>
            <a:endParaRPr sz="1600"/>
          </a:p>
          <a:p>
            <a:pPr indent="-3302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lphaLcPeriod"/>
            </a:pPr>
            <a:r>
              <a:rPr b="1" lang="en" sz="1600"/>
              <a:t>Category - detail</a:t>
            </a:r>
            <a:r>
              <a:rPr lang="en" sz="1600"/>
              <a:t>: Jacket</a:t>
            </a:r>
            <a:endParaRPr sz="1600"/>
          </a:p>
          <a:p>
            <a:pPr indent="-3302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lphaLcPeriod"/>
            </a:pPr>
            <a:r>
              <a:rPr b="1" lang="en" sz="1600"/>
              <a:t>Segment</a:t>
            </a:r>
            <a:r>
              <a:rPr lang="en" sz="1600"/>
              <a:t>: Men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b="1" lang="en" sz="1600"/>
              <a:t>Nowcast</a:t>
            </a:r>
            <a:r>
              <a:rPr lang="en" sz="1600"/>
              <a:t> - Predict article level sales using the predictions from step one (</a:t>
            </a:r>
            <a:r>
              <a:rPr b="1" lang="en" sz="1600"/>
              <a:t>Random Forest</a:t>
            </a:r>
            <a:r>
              <a:rPr lang="en" sz="1600"/>
              <a:t>)</a:t>
            </a:r>
            <a:endParaRPr sz="1600"/>
          </a:p>
        </p:txBody>
      </p:sp>
      <p:sp>
        <p:nvSpPr>
          <p:cNvPr id="450" name="Google Shape;450;p5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Modified SARIMAX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52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3"/>
          <p:cNvSpPr txBox="1"/>
          <p:nvPr/>
        </p:nvSpPr>
        <p:spPr>
          <a:xfrm>
            <a:off x="2781250" y="1211350"/>
            <a:ext cx="27726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Total Size = ~</a:t>
            </a:r>
            <a:r>
              <a:rPr b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6 MB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7" name="Google Shape;457;p5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Modified SARIMAX: Results</a:t>
            </a:r>
            <a:endParaRPr/>
          </a:p>
        </p:txBody>
      </p:sp>
      <p:sp>
        <p:nvSpPr>
          <p:cNvPr id="458" name="Google Shape;458;p53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459" name="Google Shape;459;p53"/>
          <p:cNvGraphicFramePr/>
          <p:nvPr/>
        </p:nvGraphicFramePr>
        <p:xfrm>
          <a:off x="3579850" y="1903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{28C9819E-1C50-461E-8A59-07E60CB46CB5}</a:tableStyleId>
              </a:tblPr>
              <a:tblGrid>
                <a:gridCol w="990600"/>
                <a:gridCol w="990600"/>
                <a:gridCol w="990600"/>
              </a:tblGrid>
              <a:tr h="431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Model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Basic baseline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Modified SARIMAX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wMSE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 1.89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0.92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MSE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2.15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0.93</a:t>
                      </a:r>
                      <a:endParaRPr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wMAE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0.87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0.50</a:t>
                      </a:r>
                      <a:endParaRPr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MAE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0.84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0.51</a:t>
                      </a:r>
                      <a:endParaRPr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wR</a:t>
                      </a:r>
                      <a:r>
                        <a:rPr baseline="30000"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baseline="30000"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-0.55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0.09</a:t>
                      </a:r>
                      <a:endParaRPr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R</a:t>
                      </a:r>
                      <a:r>
                        <a:rPr baseline="30000"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baseline="30000"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0.01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0.08</a:t>
                      </a:r>
                      <a:endParaRPr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8900" marB="88900" marR="88900" marL="889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60" name="Google Shape;460;p53"/>
          <p:cNvSpPr txBox="1"/>
          <p:nvPr/>
        </p:nvSpPr>
        <p:spPr>
          <a:xfrm>
            <a:off x="5238100" y="1198675"/>
            <a:ext cx="32367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Data preparation time: </a:t>
            </a:r>
            <a:r>
              <a:rPr b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~10 mins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Training time: </a:t>
            </a:r>
            <a:r>
              <a:rPr b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~10 mins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4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1750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Use lagged versions of average sales directly at a product attribute &amp; store level, which removes reliance on SARIMAX outputs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Use a product’s historical sales from the last 4 weeks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Use all available product attributes from catalog data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Tune hyperparameters using time series cross-validation splits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LightGBM: Ideation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54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8" name="Google Shape;46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4025" y="3707800"/>
            <a:ext cx="1949524" cy="89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5"/>
          <p:cNvSpPr txBox="1"/>
          <p:nvPr>
            <p:ph idx="1" type="body"/>
          </p:nvPr>
        </p:nvSpPr>
        <p:spPr>
          <a:xfrm>
            <a:off x="2400250" y="1211350"/>
            <a:ext cx="6321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Size: ~70 MB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Data preparation time: ~15 min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Training time: ~2 min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LightGBM: Performance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5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6" name="Google Shape;47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052" y="1541025"/>
            <a:ext cx="601726" cy="79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1900" y="2254600"/>
            <a:ext cx="4358325" cy="23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6"/>
          <p:cNvSpPr txBox="1"/>
          <p:nvPr>
            <p:ph type="title"/>
          </p:nvPr>
        </p:nvSpPr>
        <p:spPr>
          <a:xfrm>
            <a:off x="423600" y="1306650"/>
            <a:ext cx="8296800" cy="25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Optimization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7"/>
          <p:cNvSpPr txBox="1"/>
          <p:nvPr>
            <p:ph type="title"/>
          </p:nvPr>
        </p:nvSpPr>
        <p:spPr>
          <a:xfrm>
            <a:off x="2446600" y="423675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8" name="Google Shape;488;p57"/>
          <p:cNvPicPr preferRelativeResize="0"/>
          <p:nvPr/>
        </p:nvPicPr>
        <p:blipFill rotWithShape="1">
          <a:blip r:embed="rId3">
            <a:alphaModFix/>
          </a:blip>
          <a:srcRect b="1856" l="8647" r="42137" t="15994"/>
          <a:stretch/>
        </p:blipFill>
        <p:spPr>
          <a:xfrm>
            <a:off x="2679825" y="1291388"/>
            <a:ext cx="3058300" cy="30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7"/>
          <p:cNvSpPr/>
          <p:nvPr/>
        </p:nvSpPr>
        <p:spPr>
          <a:xfrm>
            <a:off x="4447275" y="1689850"/>
            <a:ext cx="198600" cy="4965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57"/>
          <p:cNvSpPr/>
          <p:nvPr/>
        </p:nvSpPr>
        <p:spPr>
          <a:xfrm>
            <a:off x="4824725" y="2590375"/>
            <a:ext cx="198600" cy="6354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57"/>
          <p:cNvSpPr/>
          <p:nvPr/>
        </p:nvSpPr>
        <p:spPr>
          <a:xfrm>
            <a:off x="3917850" y="3398000"/>
            <a:ext cx="198600" cy="4965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57"/>
          <p:cNvSpPr/>
          <p:nvPr/>
        </p:nvSpPr>
        <p:spPr>
          <a:xfrm>
            <a:off x="5023325" y="2901250"/>
            <a:ext cx="198600" cy="3246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57"/>
          <p:cNvSpPr/>
          <p:nvPr/>
        </p:nvSpPr>
        <p:spPr>
          <a:xfrm>
            <a:off x="6426700" y="1881975"/>
            <a:ext cx="198600" cy="5565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57"/>
          <p:cNvSpPr/>
          <p:nvPr/>
        </p:nvSpPr>
        <p:spPr>
          <a:xfrm>
            <a:off x="6426700" y="1291400"/>
            <a:ext cx="198600" cy="4965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57"/>
          <p:cNvSpPr txBox="1"/>
          <p:nvPr/>
        </p:nvSpPr>
        <p:spPr>
          <a:xfrm>
            <a:off x="6797300" y="1261400"/>
            <a:ext cx="16614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Inventory level At Start of the Week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6" name="Google Shape;496;p57"/>
          <p:cNvSpPr/>
          <p:nvPr/>
        </p:nvSpPr>
        <p:spPr>
          <a:xfrm>
            <a:off x="4248675" y="1954625"/>
            <a:ext cx="198600" cy="2316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57"/>
          <p:cNvSpPr txBox="1"/>
          <p:nvPr/>
        </p:nvSpPr>
        <p:spPr>
          <a:xfrm>
            <a:off x="6830550" y="1881975"/>
            <a:ext cx="16614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Forecast Of Sales for Next Week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8" name="Google Shape;498;p57"/>
          <p:cNvSpPr/>
          <p:nvPr/>
        </p:nvSpPr>
        <p:spPr>
          <a:xfrm>
            <a:off x="4109675" y="3470550"/>
            <a:ext cx="198600" cy="4242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7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8"/>
          <p:cNvSpPr txBox="1"/>
          <p:nvPr>
            <p:ph type="title"/>
          </p:nvPr>
        </p:nvSpPr>
        <p:spPr>
          <a:xfrm>
            <a:off x="2446600" y="423675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5" name="Google Shape;505;p58"/>
          <p:cNvPicPr preferRelativeResize="0"/>
          <p:nvPr/>
        </p:nvPicPr>
        <p:blipFill rotWithShape="1">
          <a:blip r:embed="rId3">
            <a:alphaModFix/>
          </a:blip>
          <a:srcRect b="1856" l="8647" r="42137" t="15994"/>
          <a:stretch/>
        </p:blipFill>
        <p:spPr>
          <a:xfrm>
            <a:off x="2679825" y="1291388"/>
            <a:ext cx="3058300" cy="30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8"/>
          <p:cNvSpPr/>
          <p:nvPr/>
        </p:nvSpPr>
        <p:spPr>
          <a:xfrm>
            <a:off x="4447275" y="1689850"/>
            <a:ext cx="198600" cy="4965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58"/>
          <p:cNvSpPr/>
          <p:nvPr/>
        </p:nvSpPr>
        <p:spPr>
          <a:xfrm>
            <a:off x="4824725" y="2590375"/>
            <a:ext cx="198600" cy="6354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58"/>
          <p:cNvSpPr/>
          <p:nvPr/>
        </p:nvSpPr>
        <p:spPr>
          <a:xfrm>
            <a:off x="3917850" y="3398000"/>
            <a:ext cx="198600" cy="4965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58"/>
          <p:cNvSpPr/>
          <p:nvPr/>
        </p:nvSpPr>
        <p:spPr>
          <a:xfrm>
            <a:off x="4109675" y="3470550"/>
            <a:ext cx="198600" cy="4242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58"/>
          <p:cNvSpPr/>
          <p:nvPr/>
        </p:nvSpPr>
        <p:spPr>
          <a:xfrm>
            <a:off x="5023325" y="2901250"/>
            <a:ext cx="198600" cy="3246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8"/>
          <p:cNvSpPr/>
          <p:nvPr/>
        </p:nvSpPr>
        <p:spPr>
          <a:xfrm>
            <a:off x="6426700" y="1881975"/>
            <a:ext cx="198600" cy="5565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58"/>
          <p:cNvSpPr/>
          <p:nvPr/>
        </p:nvSpPr>
        <p:spPr>
          <a:xfrm>
            <a:off x="6426700" y="1291400"/>
            <a:ext cx="198600" cy="4965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8"/>
          <p:cNvSpPr txBox="1"/>
          <p:nvPr/>
        </p:nvSpPr>
        <p:spPr>
          <a:xfrm>
            <a:off x="6797300" y="1261400"/>
            <a:ext cx="16614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Inventory level At Start of the Week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4248675" y="1954625"/>
            <a:ext cx="198600" cy="2316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8"/>
          <p:cNvSpPr txBox="1"/>
          <p:nvPr/>
        </p:nvSpPr>
        <p:spPr>
          <a:xfrm>
            <a:off x="6830550" y="1881975"/>
            <a:ext cx="16614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Forecast Of Sales for Next Week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6" name="Google Shape;51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8275" y="3536850"/>
            <a:ext cx="357901" cy="3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925" y="2934000"/>
            <a:ext cx="357901" cy="3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8" y="1954625"/>
            <a:ext cx="441985" cy="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8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9"/>
          <p:cNvSpPr txBox="1"/>
          <p:nvPr>
            <p:ph type="title"/>
          </p:nvPr>
        </p:nvSpPr>
        <p:spPr>
          <a:xfrm>
            <a:off x="2446600" y="423675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5" name="Google Shape;525;p59"/>
          <p:cNvPicPr preferRelativeResize="0"/>
          <p:nvPr/>
        </p:nvPicPr>
        <p:blipFill rotWithShape="1">
          <a:blip r:embed="rId3">
            <a:alphaModFix/>
          </a:blip>
          <a:srcRect b="1856" l="8647" r="42137" t="15994"/>
          <a:stretch/>
        </p:blipFill>
        <p:spPr>
          <a:xfrm>
            <a:off x="2679825" y="1291388"/>
            <a:ext cx="3058300" cy="30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9"/>
          <p:cNvSpPr/>
          <p:nvPr/>
        </p:nvSpPr>
        <p:spPr>
          <a:xfrm>
            <a:off x="4447275" y="1689850"/>
            <a:ext cx="198600" cy="4965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9"/>
          <p:cNvSpPr/>
          <p:nvPr/>
        </p:nvSpPr>
        <p:spPr>
          <a:xfrm>
            <a:off x="4824725" y="2848300"/>
            <a:ext cx="198600" cy="3774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9"/>
          <p:cNvSpPr/>
          <p:nvPr/>
        </p:nvSpPr>
        <p:spPr>
          <a:xfrm>
            <a:off x="3917850" y="3398000"/>
            <a:ext cx="198600" cy="4965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59"/>
          <p:cNvSpPr/>
          <p:nvPr/>
        </p:nvSpPr>
        <p:spPr>
          <a:xfrm>
            <a:off x="5023325" y="2901250"/>
            <a:ext cx="198600" cy="3246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59"/>
          <p:cNvSpPr/>
          <p:nvPr/>
        </p:nvSpPr>
        <p:spPr>
          <a:xfrm>
            <a:off x="6426700" y="1881975"/>
            <a:ext cx="198600" cy="5565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9"/>
          <p:cNvSpPr/>
          <p:nvPr/>
        </p:nvSpPr>
        <p:spPr>
          <a:xfrm>
            <a:off x="6426700" y="1291400"/>
            <a:ext cx="198600" cy="4965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59"/>
          <p:cNvSpPr txBox="1"/>
          <p:nvPr/>
        </p:nvSpPr>
        <p:spPr>
          <a:xfrm>
            <a:off x="6797300" y="1261400"/>
            <a:ext cx="16614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Inventory level At Start of the Week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3" name="Google Shape;533;p59"/>
          <p:cNvSpPr/>
          <p:nvPr/>
        </p:nvSpPr>
        <p:spPr>
          <a:xfrm>
            <a:off x="4248675" y="1954625"/>
            <a:ext cx="198600" cy="2316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9"/>
          <p:cNvSpPr txBox="1"/>
          <p:nvPr/>
        </p:nvSpPr>
        <p:spPr>
          <a:xfrm>
            <a:off x="6830550" y="1881975"/>
            <a:ext cx="16614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Forecast Of Sales for Next Week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35" name="Google Shape;535;p59"/>
          <p:cNvCxnSpPr/>
          <p:nvPr/>
        </p:nvCxnSpPr>
        <p:spPr>
          <a:xfrm rot="10800000">
            <a:off x="4409850" y="2324050"/>
            <a:ext cx="324300" cy="609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6" name="Google Shape;536;p59"/>
          <p:cNvSpPr txBox="1"/>
          <p:nvPr/>
        </p:nvSpPr>
        <p:spPr>
          <a:xfrm>
            <a:off x="3917850" y="2438475"/>
            <a:ext cx="5691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Shift</a:t>
            </a:r>
            <a:endParaRPr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7" name="Google Shape;537;p59"/>
          <p:cNvSpPr/>
          <p:nvPr/>
        </p:nvSpPr>
        <p:spPr>
          <a:xfrm>
            <a:off x="4248675" y="1613025"/>
            <a:ext cx="198600" cy="3774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8" name="Google Shape;53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925" y="2934000"/>
            <a:ext cx="357901" cy="3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8275" y="3536850"/>
            <a:ext cx="357901" cy="3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875" y="1891475"/>
            <a:ext cx="357901" cy="357901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9"/>
          <p:cNvSpPr/>
          <p:nvPr/>
        </p:nvSpPr>
        <p:spPr>
          <a:xfrm>
            <a:off x="4109675" y="3470550"/>
            <a:ext cx="198600" cy="4242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59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0"/>
          <p:cNvSpPr txBox="1"/>
          <p:nvPr>
            <p:ph type="title"/>
          </p:nvPr>
        </p:nvSpPr>
        <p:spPr>
          <a:xfrm>
            <a:off x="2446600" y="423675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8" name="Google Shape;548;p60"/>
          <p:cNvPicPr preferRelativeResize="0"/>
          <p:nvPr/>
        </p:nvPicPr>
        <p:blipFill rotWithShape="1">
          <a:blip r:embed="rId3">
            <a:alphaModFix/>
          </a:blip>
          <a:srcRect b="1856" l="8647" r="42137" t="15994"/>
          <a:stretch/>
        </p:blipFill>
        <p:spPr>
          <a:xfrm>
            <a:off x="2679825" y="1291388"/>
            <a:ext cx="3058300" cy="30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0"/>
          <p:cNvSpPr/>
          <p:nvPr/>
        </p:nvSpPr>
        <p:spPr>
          <a:xfrm>
            <a:off x="4447275" y="1689850"/>
            <a:ext cx="198600" cy="4965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60"/>
          <p:cNvSpPr/>
          <p:nvPr/>
        </p:nvSpPr>
        <p:spPr>
          <a:xfrm>
            <a:off x="4824725" y="2848300"/>
            <a:ext cx="198600" cy="3774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60"/>
          <p:cNvSpPr/>
          <p:nvPr/>
        </p:nvSpPr>
        <p:spPr>
          <a:xfrm>
            <a:off x="3917850" y="3398000"/>
            <a:ext cx="198600" cy="4965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60"/>
          <p:cNvSpPr/>
          <p:nvPr/>
        </p:nvSpPr>
        <p:spPr>
          <a:xfrm>
            <a:off x="5023325" y="2901250"/>
            <a:ext cx="198600" cy="3246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60"/>
          <p:cNvSpPr/>
          <p:nvPr/>
        </p:nvSpPr>
        <p:spPr>
          <a:xfrm>
            <a:off x="6426700" y="1881975"/>
            <a:ext cx="198600" cy="5565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60"/>
          <p:cNvSpPr/>
          <p:nvPr/>
        </p:nvSpPr>
        <p:spPr>
          <a:xfrm>
            <a:off x="6426700" y="1291400"/>
            <a:ext cx="198600" cy="4965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60"/>
          <p:cNvSpPr txBox="1"/>
          <p:nvPr/>
        </p:nvSpPr>
        <p:spPr>
          <a:xfrm>
            <a:off x="6797300" y="1261400"/>
            <a:ext cx="16614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Inventory level At Start of the Week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6" name="Google Shape;556;p60"/>
          <p:cNvSpPr/>
          <p:nvPr/>
        </p:nvSpPr>
        <p:spPr>
          <a:xfrm>
            <a:off x="4248675" y="1954625"/>
            <a:ext cx="198600" cy="2316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60"/>
          <p:cNvSpPr txBox="1"/>
          <p:nvPr/>
        </p:nvSpPr>
        <p:spPr>
          <a:xfrm>
            <a:off x="6830550" y="1881975"/>
            <a:ext cx="16614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Forecast Of Sales for Next Week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58" name="Google Shape;558;p60"/>
          <p:cNvCxnSpPr/>
          <p:nvPr/>
        </p:nvCxnSpPr>
        <p:spPr>
          <a:xfrm rot="10800000">
            <a:off x="4409850" y="2324050"/>
            <a:ext cx="324300" cy="609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9" name="Google Shape;559;p60"/>
          <p:cNvSpPr txBox="1"/>
          <p:nvPr/>
        </p:nvSpPr>
        <p:spPr>
          <a:xfrm>
            <a:off x="3917850" y="2438475"/>
            <a:ext cx="5691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Shift</a:t>
            </a:r>
            <a:endParaRPr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0" name="Google Shape;560;p60"/>
          <p:cNvSpPr/>
          <p:nvPr/>
        </p:nvSpPr>
        <p:spPr>
          <a:xfrm>
            <a:off x="4248675" y="1613025"/>
            <a:ext cx="198600" cy="3774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1" name="Google Shape;56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925" y="2934000"/>
            <a:ext cx="357901" cy="3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8275" y="3536850"/>
            <a:ext cx="357901" cy="35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875" y="1891475"/>
            <a:ext cx="357901" cy="357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60"/>
          <p:cNvSpPr/>
          <p:nvPr/>
        </p:nvSpPr>
        <p:spPr>
          <a:xfrm>
            <a:off x="7161525" y="3536850"/>
            <a:ext cx="198600" cy="5565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60"/>
          <p:cNvSpPr txBox="1"/>
          <p:nvPr/>
        </p:nvSpPr>
        <p:spPr>
          <a:xfrm>
            <a:off x="6848375" y="3474575"/>
            <a:ext cx="6789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Lato"/>
                <a:ea typeface="Lato"/>
                <a:cs typeface="Lato"/>
                <a:sym typeface="Lato"/>
              </a:rPr>
              <a:t>-</a:t>
            </a:r>
            <a:endParaRPr sz="2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6" name="Google Shape;566;p60"/>
          <p:cNvSpPr/>
          <p:nvPr/>
        </p:nvSpPr>
        <p:spPr>
          <a:xfrm>
            <a:off x="4109675" y="3470550"/>
            <a:ext cx="198600" cy="4242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60"/>
          <p:cNvSpPr/>
          <p:nvPr/>
        </p:nvSpPr>
        <p:spPr>
          <a:xfrm>
            <a:off x="6625300" y="3330150"/>
            <a:ext cx="198600" cy="7713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60"/>
          <p:cNvSpPr txBox="1"/>
          <p:nvPr/>
        </p:nvSpPr>
        <p:spPr>
          <a:xfrm>
            <a:off x="5937600" y="2746925"/>
            <a:ext cx="3028800" cy="17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Objective :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Increase  the “Safety Net”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MAX                                for every store   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    for every article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    for every size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9" name="Google Shape;569;p60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1"/>
          <p:cNvSpPr txBox="1"/>
          <p:nvPr>
            <p:ph type="title"/>
          </p:nvPr>
        </p:nvSpPr>
        <p:spPr>
          <a:xfrm>
            <a:off x="2446600" y="423675"/>
            <a:ext cx="6574800" cy="10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 Integer Linear Programming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61"/>
          <p:cNvSpPr txBox="1"/>
          <p:nvPr/>
        </p:nvSpPr>
        <p:spPr>
          <a:xfrm>
            <a:off x="2688225" y="11285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 </a:t>
            </a:r>
            <a:endParaRPr/>
          </a:p>
        </p:txBody>
      </p:sp>
      <p:pic>
        <p:nvPicPr>
          <p:cNvPr id="576" name="Google Shape;576;p61"/>
          <p:cNvPicPr preferRelativeResize="0"/>
          <p:nvPr/>
        </p:nvPicPr>
        <p:blipFill rotWithShape="1">
          <a:blip r:embed="rId3">
            <a:alphaModFix/>
          </a:blip>
          <a:srcRect b="34972" l="0" r="0" t="0"/>
          <a:stretch/>
        </p:blipFill>
        <p:spPr>
          <a:xfrm>
            <a:off x="2238325" y="1128550"/>
            <a:ext cx="6703725" cy="10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61"/>
          <p:cNvSpPr/>
          <p:nvPr/>
        </p:nvSpPr>
        <p:spPr>
          <a:xfrm>
            <a:off x="7135050" y="1570725"/>
            <a:ext cx="198600" cy="3297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61"/>
          <p:cNvSpPr/>
          <p:nvPr/>
        </p:nvSpPr>
        <p:spPr>
          <a:xfrm>
            <a:off x="8677250" y="1816950"/>
            <a:ext cx="198600" cy="3594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61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3160025" y="2588600"/>
            <a:ext cx="232200" cy="22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2766400" y="2893400"/>
            <a:ext cx="232200" cy="22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3538950" y="2893400"/>
            <a:ext cx="232200" cy="22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2806775" y="3418400"/>
            <a:ext cx="232200" cy="22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3392225" y="3723200"/>
            <a:ext cx="232200" cy="22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3220500" y="3257950"/>
            <a:ext cx="232200" cy="22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3771150" y="3173650"/>
            <a:ext cx="1241400" cy="3888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</a:t>
            </a:r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6133350" y="3173650"/>
            <a:ext cx="1241400" cy="3888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Optimize</a:t>
            </a:r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7808225" y="2588600"/>
            <a:ext cx="232200" cy="2202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/>
          <p:cNvSpPr/>
          <p:nvPr/>
        </p:nvSpPr>
        <p:spPr>
          <a:xfrm>
            <a:off x="7414600" y="2893400"/>
            <a:ext cx="232200" cy="2202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8187150" y="2893400"/>
            <a:ext cx="232200" cy="2202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7454975" y="3418400"/>
            <a:ext cx="232200" cy="2202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8040425" y="3723200"/>
            <a:ext cx="232200" cy="220200"/>
          </a:xfrm>
          <a:prstGeom prst="rect">
            <a:avLst/>
          </a:prstGeom>
          <a:solidFill>
            <a:srgbClr val="A61C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7868700" y="3257950"/>
            <a:ext cx="232200" cy="220200"/>
          </a:xfrm>
          <a:prstGeom prst="rect">
            <a:avLst/>
          </a:prstGeom>
          <a:solidFill>
            <a:srgbClr val="A61C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5" name="Google Shape;115;p17"/>
          <p:cNvCxnSpPr>
            <a:endCxn id="114" idx="0"/>
          </p:cNvCxnSpPr>
          <p:nvPr/>
        </p:nvCxnSpPr>
        <p:spPr>
          <a:xfrm>
            <a:off x="7943100" y="2825950"/>
            <a:ext cx="41700" cy="43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" name="Google Shape;116;p17"/>
          <p:cNvCxnSpPr>
            <a:stCxn id="110" idx="2"/>
            <a:endCxn id="114" idx="1"/>
          </p:cNvCxnSpPr>
          <p:nvPr/>
        </p:nvCxnSpPr>
        <p:spPr>
          <a:xfrm>
            <a:off x="7530700" y="3113600"/>
            <a:ext cx="338100" cy="25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" name="Google Shape;117;p17"/>
          <p:cNvCxnSpPr>
            <a:stCxn id="111" idx="2"/>
            <a:endCxn id="113" idx="0"/>
          </p:cNvCxnSpPr>
          <p:nvPr/>
        </p:nvCxnSpPr>
        <p:spPr>
          <a:xfrm flipH="1">
            <a:off x="8156550" y="3113600"/>
            <a:ext cx="146700" cy="60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" name="Google Shape;118;p17"/>
          <p:cNvSpPr/>
          <p:nvPr/>
        </p:nvSpPr>
        <p:spPr>
          <a:xfrm>
            <a:off x="5446025" y="2588600"/>
            <a:ext cx="232200" cy="2202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7"/>
          <p:cNvSpPr/>
          <p:nvPr/>
        </p:nvSpPr>
        <p:spPr>
          <a:xfrm>
            <a:off x="5052400" y="2893400"/>
            <a:ext cx="232200" cy="2202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5824950" y="2893400"/>
            <a:ext cx="232200" cy="2202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7"/>
          <p:cNvSpPr/>
          <p:nvPr/>
        </p:nvSpPr>
        <p:spPr>
          <a:xfrm>
            <a:off x="5092775" y="3418400"/>
            <a:ext cx="232200" cy="2202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5678225" y="3723200"/>
            <a:ext cx="232200" cy="220200"/>
          </a:xfrm>
          <a:prstGeom prst="rect">
            <a:avLst/>
          </a:prstGeom>
          <a:solidFill>
            <a:srgbClr val="A61C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5506500" y="3257950"/>
            <a:ext cx="232200" cy="220200"/>
          </a:xfrm>
          <a:prstGeom prst="rect">
            <a:avLst/>
          </a:prstGeom>
          <a:solidFill>
            <a:srgbClr val="A61C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4" name="Google Shape;124;p17"/>
          <p:cNvCxnSpPr>
            <a:endCxn id="113" idx="1"/>
          </p:cNvCxnSpPr>
          <p:nvPr/>
        </p:nvCxnSpPr>
        <p:spPr>
          <a:xfrm>
            <a:off x="7720925" y="3562700"/>
            <a:ext cx="319500" cy="27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25" name="Google Shape;125;p17"/>
          <p:cNvSpPr txBox="1"/>
          <p:nvPr>
            <p:ph idx="1" type="body"/>
          </p:nvPr>
        </p:nvSpPr>
        <p:spPr>
          <a:xfrm>
            <a:off x="2410100" y="1595776"/>
            <a:ext cx="63216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Syrup.tech: inventory management for fashion retail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Primary goal: forecast sales, optimize inventory across stores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26" name="Google Shape;126;p17"/>
          <p:cNvSpPr txBox="1"/>
          <p:nvPr>
            <p:ph idx="1" type="body"/>
          </p:nvPr>
        </p:nvSpPr>
        <p:spPr>
          <a:xfrm>
            <a:off x="270259" y="682900"/>
            <a:ext cx="1918800" cy="38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Outline</a:t>
            </a:r>
            <a:endParaRPr b="1" sz="1600"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b="1" lang="en" sz="1200">
                <a:solidFill>
                  <a:srgbClr val="666666"/>
                </a:solidFill>
              </a:rPr>
              <a:t>Problem Description</a:t>
            </a:r>
            <a:endParaRPr b="1"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Objective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Feature Augmentation 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Forecast Modeling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Baselines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LSTM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SARIMAX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LightGBM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Optimization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Takeaways</a:t>
            </a:r>
            <a:endParaRPr b="1" sz="12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2"/>
          <p:cNvSpPr txBox="1"/>
          <p:nvPr>
            <p:ph type="title"/>
          </p:nvPr>
        </p:nvSpPr>
        <p:spPr>
          <a:xfrm>
            <a:off x="2446600" y="423675"/>
            <a:ext cx="6574800" cy="10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 Integer Linear Programming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62"/>
          <p:cNvSpPr txBox="1"/>
          <p:nvPr/>
        </p:nvSpPr>
        <p:spPr>
          <a:xfrm>
            <a:off x="2688225" y="11285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 </a:t>
            </a:r>
            <a:endParaRPr/>
          </a:p>
        </p:txBody>
      </p:sp>
      <p:pic>
        <p:nvPicPr>
          <p:cNvPr id="586" name="Google Shape;586;p62"/>
          <p:cNvPicPr preferRelativeResize="0"/>
          <p:nvPr/>
        </p:nvPicPr>
        <p:blipFill rotWithShape="1">
          <a:blip r:embed="rId3">
            <a:alphaModFix/>
          </a:blip>
          <a:srcRect b="34713" l="0" r="0" t="0"/>
          <a:stretch/>
        </p:blipFill>
        <p:spPr>
          <a:xfrm>
            <a:off x="2238325" y="1128550"/>
            <a:ext cx="6677249" cy="10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2"/>
          <p:cNvPicPr preferRelativeResize="0"/>
          <p:nvPr/>
        </p:nvPicPr>
        <p:blipFill rotWithShape="1">
          <a:blip r:embed="rId4">
            <a:alphaModFix/>
          </a:blip>
          <a:srcRect b="0" l="0" r="28397" t="0"/>
          <a:stretch/>
        </p:blipFill>
        <p:spPr>
          <a:xfrm>
            <a:off x="2300963" y="2686725"/>
            <a:ext cx="4542075" cy="127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8" name="Google Shape;588;p62"/>
          <p:cNvCxnSpPr/>
          <p:nvPr/>
        </p:nvCxnSpPr>
        <p:spPr>
          <a:xfrm rot="10800000">
            <a:off x="6353825" y="3963075"/>
            <a:ext cx="271500" cy="344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9" name="Google Shape;589;p62"/>
          <p:cNvSpPr txBox="1"/>
          <p:nvPr/>
        </p:nvSpPr>
        <p:spPr>
          <a:xfrm>
            <a:off x="6684900" y="4231975"/>
            <a:ext cx="12711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“Safety Net”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0" name="Google Shape;590;p62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63"/>
          <p:cNvSpPr txBox="1"/>
          <p:nvPr>
            <p:ph type="title"/>
          </p:nvPr>
        </p:nvSpPr>
        <p:spPr>
          <a:xfrm>
            <a:off x="2446600" y="423675"/>
            <a:ext cx="6574800" cy="10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 Integer Linear Programming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63"/>
          <p:cNvSpPr txBox="1"/>
          <p:nvPr/>
        </p:nvSpPr>
        <p:spPr>
          <a:xfrm>
            <a:off x="2688225" y="1128550"/>
            <a:ext cx="6260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Define Constraints :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 new Inventory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 item cannot change size while being moved around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7" name="Google Shape;597;p63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4"/>
          <p:cNvSpPr txBox="1"/>
          <p:nvPr>
            <p:ph type="title"/>
          </p:nvPr>
        </p:nvSpPr>
        <p:spPr>
          <a:xfrm>
            <a:off x="2446600" y="423675"/>
            <a:ext cx="6574800" cy="10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 Integer Linear Programming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64"/>
          <p:cNvSpPr txBox="1"/>
          <p:nvPr/>
        </p:nvSpPr>
        <p:spPr>
          <a:xfrm>
            <a:off x="2688225" y="1128550"/>
            <a:ext cx="5995800" cy="3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Define Constraints :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 new Inventory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AutoNum type="arabicPeriod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 item cannot change size while being moved around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about the retailer preferences ?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-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Is he averse to shifts ?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-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Is he unbothered by article sizes missing in some stores ?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4" name="Google Shape;604;p64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5"/>
          <p:cNvSpPr txBox="1"/>
          <p:nvPr>
            <p:ph type="title"/>
          </p:nvPr>
        </p:nvSpPr>
        <p:spPr>
          <a:xfrm>
            <a:off x="2446600" y="423675"/>
            <a:ext cx="6574800" cy="10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 Integer Linear Programming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65"/>
          <p:cNvSpPr txBox="1"/>
          <p:nvPr/>
        </p:nvSpPr>
        <p:spPr>
          <a:xfrm>
            <a:off x="2688225" y="11285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 </a:t>
            </a:r>
            <a:endParaRPr/>
          </a:p>
        </p:txBody>
      </p:sp>
      <p:pic>
        <p:nvPicPr>
          <p:cNvPr id="611" name="Google Shape;61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325" y="1128550"/>
            <a:ext cx="6677249" cy="165565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5"/>
          <p:cNvSpPr/>
          <p:nvPr/>
        </p:nvSpPr>
        <p:spPr>
          <a:xfrm>
            <a:off x="2315750" y="2133375"/>
            <a:ext cx="536100" cy="6507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65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6"/>
          <p:cNvSpPr txBox="1"/>
          <p:nvPr>
            <p:ph type="title"/>
          </p:nvPr>
        </p:nvSpPr>
        <p:spPr>
          <a:xfrm>
            <a:off x="2446600" y="423675"/>
            <a:ext cx="6574800" cy="10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 Integer Linear Programming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66"/>
          <p:cNvSpPr txBox="1"/>
          <p:nvPr/>
        </p:nvSpPr>
        <p:spPr>
          <a:xfrm>
            <a:off x="2688225" y="11285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 </a:t>
            </a:r>
            <a:endParaRPr/>
          </a:p>
        </p:txBody>
      </p:sp>
      <p:pic>
        <p:nvPicPr>
          <p:cNvPr id="620" name="Google Shape;62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725" y="1128550"/>
            <a:ext cx="6677249" cy="16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66"/>
          <p:cNvPicPr preferRelativeResize="0"/>
          <p:nvPr/>
        </p:nvPicPr>
        <p:blipFill rotWithShape="1">
          <a:blip r:embed="rId4">
            <a:alphaModFix/>
          </a:blip>
          <a:srcRect b="0" l="0" r="4297" t="0"/>
          <a:stretch/>
        </p:blipFill>
        <p:spPr>
          <a:xfrm>
            <a:off x="2464375" y="3004475"/>
            <a:ext cx="6071224" cy="1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6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7"/>
          <p:cNvSpPr txBox="1"/>
          <p:nvPr>
            <p:ph type="title"/>
          </p:nvPr>
        </p:nvSpPr>
        <p:spPr>
          <a:xfrm>
            <a:off x="2446600" y="423675"/>
            <a:ext cx="6574800" cy="10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 Integer Linear Programming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67"/>
          <p:cNvSpPr txBox="1"/>
          <p:nvPr/>
        </p:nvSpPr>
        <p:spPr>
          <a:xfrm>
            <a:off x="2688225" y="1128550"/>
            <a:ext cx="5955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Advantages :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-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Automatic Process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-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Linear Optimization ←→ Fast run-time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-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Change Weights Based on Clients Preference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Drawbacks :</a:t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-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 control on the Variance of sizes across stores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-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 Evaluation of Efficiency of the Shifts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9" name="Google Shape;629;p67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8"/>
          <p:cNvSpPr txBox="1"/>
          <p:nvPr>
            <p:ph type="title"/>
          </p:nvPr>
        </p:nvSpPr>
        <p:spPr>
          <a:xfrm>
            <a:off x="2559275" y="31790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End-Product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68"/>
          <p:cNvSpPr txBox="1"/>
          <p:nvPr/>
        </p:nvSpPr>
        <p:spPr>
          <a:xfrm>
            <a:off x="7000775" y="3626975"/>
            <a:ext cx="6789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6" name="Google Shape;636;p68"/>
          <p:cNvPicPr preferRelativeResize="0"/>
          <p:nvPr/>
        </p:nvPicPr>
        <p:blipFill rotWithShape="1">
          <a:blip r:embed="rId3">
            <a:alphaModFix/>
          </a:blip>
          <a:srcRect b="1856" l="8647" r="42137" t="15994"/>
          <a:stretch/>
        </p:blipFill>
        <p:spPr>
          <a:xfrm>
            <a:off x="2679825" y="1291400"/>
            <a:ext cx="1158449" cy="1323625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68"/>
          <p:cNvSpPr/>
          <p:nvPr/>
        </p:nvSpPr>
        <p:spPr>
          <a:xfrm>
            <a:off x="3349315" y="1462373"/>
            <a:ext cx="75300" cy="2130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68"/>
          <p:cNvSpPr/>
          <p:nvPr/>
        </p:nvSpPr>
        <p:spPr>
          <a:xfrm>
            <a:off x="3492289" y="1959444"/>
            <a:ext cx="75300" cy="1620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68"/>
          <p:cNvSpPr/>
          <p:nvPr/>
        </p:nvSpPr>
        <p:spPr>
          <a:xfrm>
            <a:off x="3148775" y="2195311"/>
            <a:ext cx="75300" cy="2130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68"/>
          <p:cNvSpPr/>
          <p:nvPr/>
        </p:nvSpPr>
        <p:spPr>
          <a:xfrm>
            <a:off x="3221436" y="2169631"/>
            <a:ext cx="75300" cy="2388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68"/>
          <p:cNvSpPr/>
          <p:nvPr/>
        </p:nvSpPr>
        <p:spPr>
          <a:xfrm>
            <a:off x="3567516" y="1982164"/>
            <a:ext cx="75300" cy="1392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68"/>
          <p:cNvSpPr/>
          <p:nvPr/>
        </p:nvSpPr>
        <p:spPr>
          <a:xfrm>
            <a:off x="3274088" y="1575984"/>
            <a:ext cx="75300" cy="996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43" name="Google Shape;643;p68"/>
          <p:cNvCxnSpPr/>
          <p:nvPr/>
        </p:nvCxnSpPr>
        <p:spPr>
          <a:xfrm rot="10800000">
            <a:off x="3335280" y="1734509"/>
            <a:ext cx="122700" cy="261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4" name="Google Shape;644;p68"/>
          <p:cNvSpPr/>
          <p:nvPr/>
        </p:nvSpPr>
        <p:spPr>
          <a:xfrm>
            <a:off x="3274088" y="1429409"/>
            <a:ext cx="75300" cy="1620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5" name="Google Shape;64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2744" y="1996217"/>
            <a:ext cx="135570" cy="15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6663" y="2254889"/>
            <a:ext cx="135570" cy="15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4542" y="1548887"/>
            <a:ext cx="135570" cy="15356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68"/>
          <p:cNvSpPr txBox="1"/>
          <p:nvPr/>
        </p:nvSpPr>
        <p:spPr>
          <a:xfrm>
            <a:off x="2695900" y="870500"/>
            <a:ext cx="13371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Article X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49" name="Google Shape;649;p68"/>
          <p:cNvPicPr preferRelativeResize="0"/>
          <p:nvPr/>
        </p:nvPicPr>
        <p:blipFill rotWithShape="1">
          <a:blip r:embed="rId3">
            <a:alphaModFix/>
          </a:blip>
          <a:srcRect b="1856" l="8647" r="42137" t="15994"/>
          <a:stretch/>
        </p:blipFill>
        <p:spPr>
          <a:xfrm>
            <a:off x="4223625" y="1291387"/>
            <a:ext cx="1158449" cy="1323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8"/>
          <p:cNvSpPr/>
          <p:nvPr/>
        </p:nvSpPr>
        <p:spPr>
          <a:xfrm>
            <a:off x="4893115" y="1462361"/>
            <a:ext cx="75300" cy="2130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68"/>
          <p:cNvSpPr/>
          <p:nvPr/>
        </p:nvSpPr>
        <p:spPr>
          <a:xfrm>
            <a:off x="5036089" y="1959432"/>
            <a:ext cx="75300" cy="1620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68"/>
          <p:cNvSpPr/>
          <p:nvPr/>
        </p:nvSpPr>
        <p:spPr>
          <a:xfrm>
            <a:off x="4692575" y="2195299"/>
            <a:ext cx="75300" cy="2130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68"/>
          <p:cNvSpPr/>
          <p:nvPr/>
        </p:nvSpPr>
        <p:spPr>
          <a:xfrm>
            <a:off x="4765236" y="2169618"/>
            <a:ext cx="75300" cy="2388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68"/>
          <p:cNvSpPr/>
          <p:nvPr/>
        </p:nvSpPr>
        <p:spPr>
          <a:xfrm>
            <a:off x="5111316" y="1982152"/>
            <a:ext cx="75300" cy="1392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68"/>
          <p:cNvSpPr/>
          <p:nvPr/>
        </p:nvSpPr>
        <p:spPr>
          <a:xfrm>
            <a:off x="4817888" y="1575971"/>
            <a:ext cx="75300" cy="996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56" name="Google Shape;656;p68"/>
          <p:cNvCxnSpPr/>
          <p:nvPr/>
        </p:nvCxnSpPr>
        <p:spPr>
          <a:xfrm rot="10800000">
            <a:off x="4879080" y="1734497"/>
            <a:ext cx="122700" cy="261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7" name="Google Shape;657;p68"/>
          <p:cNvSpPr/>
          <p:nvPr/>
        </p:nvSpPr>
        <p:spPr>
          <a:xfrm>
            <a:off x="4817888" y="1429397"/>
            <a:ext cx="75300" cy="1620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8" name="Google Shape;65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544" y="1996204"/>
            <a:ext cx="135570" cy="15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463" y="2254877"/>
            <a:ext cx="135570" cy="15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342" y="1548875"/>
            <a:ext cx="135570" cy="153569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8"/>
          <p:cNvSpPr txBox="1"/>
          <p:nvPr/>
        </p:nvSpPr>
        <p:spPr>
          <a:xfrm>
            <a:off x="4239700" y="870488"/>
            <a:ext cx="13371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Article 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2" name="Google Shape;662;p68"/>
          <p:cNvPicPr preferRelativeResize="0"/>
          <p:nvPr/>
        </p:nvPicPr>
        <p:blipFill rotWithShape="1">
          <a:blip r:embed="rId3">
            <a:alphaModFix/>
          </a:blip>
          <a:srcRect b="1856" l="8647" r="42137" t="15994"/>
          <a:stretch/>
        </p:blipFill>
        <p:spPr>
          <a:xfrm>
            <a:off x="5678100" y="1291400"/>
            <a:ext cx="1158449" cy="132362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68"/>
          <p:cNvSpPr/>
          <p:nvPr/>
        </p:nvSpPr>
        <p:spPr>
          <a:xfrm>
            <a:off x="6347590" y="1462373"/>
            <a:ext cx="75300" cy="2130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68"/>
          <p:cNvSpPr/>
          <p:nvPr/>
        </p:nvSpPr>
        <p:spPr>
          <a:xfrm>
            <a:off x="6490575" y="1860154"/>
            <a:ext cx="75300" cy="2613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68"/>
          <p:cNvSpPr/>
          <p:nvPr/>
        </p:nvSpPr>
        <p:spPr>
          <a:xfrm>
            <a:off x="6147050" y="2195311"/>
            <a:ext cx="75300" cy="2130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68"/>
          <p:cNvSpPr/>
          <p:nvPr/>
        </p:nvSpPr>
        <p:spPr>
          <a:xfrm>
            <a:off x="6219711" y="2169631"/>
            <a:ext cx="75300" cy="2388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68"/>
          <p:cNvSpPr/>
          <p:nvPr/>
        </p:nvSpPr>
        <p:spPr>
          <a:xfrm>
            <a:off x="6565791" y="1982164"/>
            <a:ext cx="75300" cy="139200"/>
          </a:xfrm>
          <a:prstGeom prst="can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68"/>
          <p:cNvSpPr/>
          <p:nvPr/>
        </p:nvSpPr>
        <p:spPr>
          <a:xfrm>
            <a:off x="6272363" y="1575984"/>
            <a:ext cx="75300" cy="996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68"/>
          <p:cNvSpPr/>
          <p:nvPr/>
        </p:nvSpPr>
        <p:spPr>
          <a:xfrm>
            <a:off x="6272363" y="1429409"/>
            <a:ext cx="75300" cy="1620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0" name="Google Shape;67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1019" y="1996217"/>
            <a:ext cx="135570" cy="15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4938" y="2254889"/>
            <a:ext cx="135570" cy="15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2817" y="1548887"/>
            <a:ext cx="135570" cy="153569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68"/>
          <p:cNvSpPr txBox="1"/>
          <p:nvPr/>
        </p:nvSpPr>
        <p:spPr>
          <a:xfrm>
            <a:off x="5694175" y="870500"/>
            <a:ext cx="13371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Article Z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74" name="Google Shape;674;p68"/>
          <p:cNvCxnSpPr>
            <a:stCxn id="651" idx="2"/>
            <a:endCxn id="653" idx="1"/>
          </p:cNvCxnSpPr>
          <p:nvPr/>
        </p:nvCxnSpPr>
        <p:spPr>
          <a:xfrm flipH="1">
            <a:off x="4802989" y="2040432"/>
            <a:ext cx="233100" cy="129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75" name="Google Shape;675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8650" y="2868600"/>
            <a:ext cx="5771923" cy="19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68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9"/>
          <p:cNvSpPr txBox="1"/>
          <p:nvPr>
            <p:ph type="title"/>
          </p:nvPr>
        </p:nvSpPr>
        <p:spPr>
          <a:xfrm>
            <a:off x="423600" y="1306650"/>
            <a:ext cx="8296800" cy="25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0"/>
          <p:cNvSpPr txBox="1"/>
          <p:nvPr>
            <p:ph type="title"/>
          </p:nvPr>
        </p:nvSpPr>
        <p:spPr>
          <a:xfrm>
            <a:off x="2559275" y="31790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Takeaways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●"/>
            </a:pPr>
            <a:r>
              <a:rPr b="0" lang="en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Linear optimization is promising</a:t>
            </a:r>
            <a:endParaRPr b="0" sz="1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○"/>
            </a:pPr>
            <a:r>
              <a:rPr b="0" lang="en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Effective at optimizing inventory allocation</a:t>
            </a:r>
            <a:endParaRPr b="0" sz="1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○"/>
            </a:pPr>
            <a:r>
              <a:rPr b="0" lang="en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Can Incorporate Constraints and Tailor to Preferences</a:t>
            </a:r>
            <a:endParaRPr b="0" sz="1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b="0" lang="en" sz="1600">
                <a:latin typeface="Lato"/>
                <a:ea typeface="Lato"/>
                <a:cs typeface="Lato"/>
                <a:sym typeface="Lato"/>
              </a:rPr>
              <a:t>Did not solve the “missing counterfactuals” problem </a:t>
            </a:r>
            <a:endParaRPr b="0" sz="1600"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○"/>
            </a:pPr>
            <a:r>
              <a:rPr b="0" lang="en" sz="1600">
                <a:latin typeface="Lato"/>
                <a:ea typeface="Lato"/>
                <a:cs typeface="Lato"/>
                <a:sym typeface="Lato"/>
              </a:rPr>
              <a:t>Although linear optimization provided for an effective method to allocate inventory, we still were not able to evaluate the efficiency of the shifts</a:t>
            </a:r>
            <a:endParaRPr b="0" sz="1600"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●"/>
            </a:pPr>
            <a:r>
              <a:rPr b="0" lang="en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“Sparseness of data” was an issue, particularly with LSTMs</a:t>
            </a:r>
            <a:endParaRPr b="0" sz="1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○"/>
            </a:pPr>
            <a:r>
              <a:rPr b="0" lang="en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Low frequency and high frequency subsets of article/store level sales affected LSTM performance</a:t>
            </a:r>
            <a:endParaRPr b="0" sz="1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○"/>
            </a:pPr>
            <a:r>
              <a:rPr b="0" lang="en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Future work: split LSTM into two models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7" name="Google Shape;687;p70"/>
          <p:cNvSpPr txBox="1"/>
          <p:nvPr/>
        </p:nvSpPr>
        <p:spPr>
          <a:xfrm>
            <a:off x="7000775" y="3550775"/>
            <a:ext cx="6789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8" name="Google Shape;688;p70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1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Sources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8"/>
          <p:cNvSpPr txBox="1"/>
          <p:nvPr>
            <p:ph idx="1" type="body"/>
          </p:nvPr>
        </p:nvSpPr>
        <p:spPr>
          <a:xfrm>
            <a:off x="270259" y="682900"/>
            <a:ext cx="1918800" cy="38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Outline</a:t>
            </a:r>
            <a:endParaRPr b="1" sz="1600"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b="1" lang="en" sz="1200">
                <a:solidFill>
                  <a:srgbClr val="666666"/>
                </a:solidFill>
              </a:rPr>
              <a:t>Problem Description</a:t>
            </a:r>
            <a:endParaRPr b="1"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Objective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Feature Augmentation 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Forecast Modeling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Baselines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LSTM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SARIMAX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LightGBM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Optimization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Takeaways</a:t>
            </a:r>
            <a:endParaRPr b="1" sz="1200"/>
          </a:p>
        </p:txBody>
      </p:sp>
      <p:sp>
        <p:nvSpPr>
          <p:cNvPr id="133" name="Google Shape;133;p18"/>
          <p:cNvSpPr txBox="1"/>
          <p:nvPr/>
        </p:nvSpPr>
        <p:spPr>
          <a:xfrm>
            <a:off x="2410100" y="1595775"/>
            <a:ext cx="63645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1 European fashion retailer</a:t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Product Attributes (“master data”):</a:t>
            </a:r>
            <a:endParaRPr b="1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Detailed product information of all unique articles of clothing since 2017</a:t>
            </a:r>
            <a:endParaRPr b="1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Inventory:</a:t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Historical (3 year) dataset of inventory levels (excluding sizes)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Real-time snapshots of inventory (including sizes)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Transactions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Historical (3 year) dataset of transaction records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2"/>
          <p:cNvSpPr txBox="1"/>
          <p:nvPr>
            <p:ph idx="1" type="body"/>
          </p:nvPr>
        </p:nvSpPr>
        <p:spPr>
          <a:xfrm>
            <a:off x="83100" y="588775"/>
            <a:ext cx="2750100" cy="44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EC8F9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EC8F9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EC8F9C"/>
                </a:solidFill>
              </a:rPr>
              <a:t>PROBLEM</a:t>
            </a:r>
            <a:endParaRPr b="1" sz="1100">
              <a:solidFill>
                <a:srgbClr val="EC8F9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3A1AD"/>
                </a:solidFill>
              </a:rPr>
              <a:t>Fashion retailers constantly </a:t>
            </a:r>
            <a:r>
              <a:rPr lang="en" sz="900">
                <a:solidFill>
                  <a:srgbClr val="000000"/>
                </a:solidFill>
              </a:rPr>
              <a:t>reallocate inventory</a:t>
            </a:r>
            <a:r>
              <a:rPr lang="en" sz="900">
                <a:solidFill>
                  <a:srgbClr val="93A1AD"/>
                </a:solidFill>
              </a:rPr>
              <a:t>, but they cannot determine optimal allocations. Maximise profits by </a:t>
            </a:r>
            <a:r>
              <a:rPr lang="en" sz="900">
                <a:solidFill>
                  <a:srgbClr val="000000"/>
                </a:solidFill>
              </a:rPr>
              <a:t>accurately forecasting sales</a:t>
            </a:r>
            <a:r>
              <a:rPr lang="en" sz="900">
                <a:solidFill>
                  <a:srgbClr val="93A1AD"/>
                </a:solidFill>
              </a:rPr>
              <a:t>. Prevent stock-outs by </a:t>
            </a:r>
            <a:r>
              <a:rPr lang="en" sz="900">
                <a:solidFill>
                  <a:srgbClr val="000000"/>
                </a:solidFill>
              </a:rPr>
              <a:t>optimising product reallocations</a:t>
            </a:r>
            <a:r>
              <a:rPr lang="en" sz="900">
                <a:solidFill>
                  <a:srgbClr val="93A1AD"/>
                </a:solidFill>
              </a:rPr>
              <a:t> based on </a:t>
            </a:r>
            <a:r>
              <a:rPr lang="en" sz="900">
                <a:solidFill>
                  <a:srgbClr val="000000"/>
                </a:solidFill>
              </a:rPr>
              <a:t>sales-inventory gaps</a:t>
            </a:r>
            <a:r>
              <a:rPr lang="en" sz="900">
                <a:solidFill>
                  <a:srgbClr val="93A1AD"/>
                </a:solidFill>
              </a:rPr>
              <a:t>.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EC8F9C"/>
                </a:solidFill>
              </a:rPr>
              <a:t>DATA</a:t>
            </a:r>
            <a:endParaRPr b="1" sz="1100">
              <a:solidFill>
                <a:srgbClr val="EC8F9C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93A1AD"/>
                </a:solidFill>
              </a:rPr>
              <a:t>Historical </a:t>
            </a:r>
            <a:r>
              <a:rPr lang="en" sz="900">
                <a:solidFill>
                  <a:srgbClr val="000000"/>
                </a:solidFill>
              </a:rPr>
              <a:t>Sales</a:t>
            </a:r>
            <a:endParaRPr sz="900">
              <a:solidFill>
                <a:srgbClr val="000000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93A1AD"/>
                </a:solidFill>
              </a:rPr>
              <a:t>Historical </a:t>
            </a:r>
            <a:r>
              <a:rPr lang="en" sz="900">
                <a:solidFill>
                  <a:srgbClr val="000000"/>
                </a:solidFill>
              </a:rPr>
              <a:t>Inventory Levels</a:t>
            </a:r>
            <a:endParaRPr sz="900">
              <a:solidFill>
                <a:srgbClr val="000000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000000"/>
                </a:solidFill>
              </a:rPr>
              <a:t>Article Attributes</a:t>
            </a:r>
            <a:r>
              <a:rPr lang="en" sz="900">
                <a:solidFill>
                  <a:srgbClr val="93A1AD"/>
                </a:solidFill>
              </a:rPr>
              <a:t> (Color/Brand/Product Type...)</a:t>
            </a:r>
            <a:endParaRPr sz="900">
              <a:solidFill>
                <a:srgbClr val="93A1AD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000000"/>
                </a:solidFill>
              </a:rPr>
              <a:t>Weather Data</a:t>
            </a:r>
            <a:r>
              <a:rPr lang="en" sz="900">
                <a:solidFill>
                  <a:srgbClr val="93A1AD"/>
                </a:solidFill>
              </a:rPr>
              <a:t> (Temperature, Snow, Wind…)</a:t>
            </a:r>
            <a:endParaRPr b="1" sz="1100">
              <a:solidFill>
                <a:srgbClr val="EC8F9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EC8F9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EC8F9C"/>
                </a:solidFill>
              </a:rPr>
              <a:t>OBJECTIVE</a:t>
            </a:r>
            <a:endParaRPr sz="900">
              <a:solidFill>
                <a:srgbClr val="000000"/>
              </a:solidFill>
            </a:endParaRPr>
          </a:p>
        </p:txBody>
      </p:sp>
      <p:sp>
        <p:nvSpPr>
          <p:cNvPr id="699" name="Google Shape;699;p72"/>
          <p:cNvSpPr/>
          <p:nvPr/>
        </p:nvSpPr>
        <p:spPr>
          <a:xfrm>
            <a:off x="2893050" y="1007400"/>
            <a:ext cx="3044100" cy="3639600"/>
          </a:xfrm>
          <a:prstGeom prst="rect">
            <a:avLst/>
          </a:prstGeom>
          <a:noFill/>
          <a:ln cap="flat" cmpd="sng" w="9525">
            <a:solidFill>
              <a:srgbClr val="00AA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0" name="Google Shape;700;p72"/>
          <p:cNvPicPr preferRelativeResize="0"/>
          <p:nvPr/>
        </p:nvPicPr>
        <p:blipFill rotWithShape="1">
          <a:blip r:embed="rId3">
            <a:alphaModFix/>
          </a:blip>
          <a:srcRect b="15307" l="18501" r="18759" t="11938"/>
          <a:stretch/>
        </p:blipFill>
        <p:spPr>
          <a:xfrm>
            <a:off x="8665132" y="4603325"/>
            <a:ext cx="400243" cy="4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72"/>
          <p:cNvSpPr/>
          <p:nvPr/>
        </p:nvSpPr>
        <p:spPr>
          <a:xfrm>
            <a:off x="6169650" y="1007400"/>
            <a:ext cx="2848200" cy="1397400"/>
          </a:xfrm>
          <a:prstGeom prst="rect">
            <a:avLst/>
          </a:prstGeom>
          <a:noFill/>
          <a:ln cap="flat" cmpd="sng" w="9525">
            <a:solidFill>
              <a:srgbClr val="946E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72"/>
          <p:cNvSpPr txBox="1"/>
          <p:nvPr>
            <p:ph idx="1" type="body"/>
          </p:nvPr>
        </p:nvSpPr>
        <p:spPr>
          <a:xfrm>
            <a:off x="2955325" y="588725"/>
            <a:ext cx="2939400" cy="43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EC8F9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EC8F9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AAAD"/>
                </a:solidFill>
              </a:rPr>
              <a:t>FORECASTING</a:t>
            </a:r>
            <a:endParaRPr b="1" sz="1100">
              <a:solidFill>
                <a:srgbClr val="00AAAD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600">
              <a:solidFill>
                <a:srgbClr val="00AAAD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000000"/>
                </a:solidFill>
              </a:rPr>
              <a:t>Baseline:</a:t>
            </a:r>
            <a:r>
              <a:rPr lang="en" sz="900">
                <a:solidFill>
                  <a:srgbClr val="93A1AD"/>
                </a:solidFill>
              </a:rPr>
              <a:t> simple baseline that predicts next period’s sales to be the same as the previous period’s sales</a:t>
            </a:r>
            <a:endParaRPr sz="900">
              <a:solidFill>
                <a:srgbClr val="93A1A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93A1AD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000000"/>
                </a:solidFill>
              </a:rPr>
              <a:t>LSTM:</a:t>
            </a:r>
            <a:r>
              <a:rPr lang="en" sz="900">
                <a:solidFill>
                  <a:srgbClr val="93A1AD"/>
                </a:solidFill>
              </a:rPr>
              <a:t>  long short-term memory network with embeddings for categorical features and augmented weather data</a:t>
            </a:r>
            <a:endParaRPr sz="900">
              <a:solidFill>
                <a:srgbClr val="93A1AD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93A1AD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000000"/>
                </a:solidFill>
              </a:rPr>
              <a:t>SARIMAX:</a:t>
            </a:r>
            <a:r>
              <a:rPr lang="en" sz="900">
                <a:solidFill>
                  <a:srgbClr val="93A1AD"/>
                </a:solidFill>
              </a:rPr>
              <a:t> Feature-wise time-series prediction, followed by random-forest aggregation</a:t>
            </a:r>
            <a:endParaRPr sz="900">
              <a:solidFill>
                <a:srgbClr val="93A1AD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93A1AD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000000"/>
                </a:solidFill>
              </a:rPr>
              <a:t>LightGBM: </a:t>
            </a:r>
            <a:r>
              <a:rPr lang="en" sz="900">
                <a:solidFill>
                  <a:srgbClr val="93A1AD"/>
                </a:solidFill>
              </a:rPr>
              <a:t>gradient-boosted trees using lagged product and product-attribute-level sales</a:t>
            </a:r>
            <a:r>
              <a:rPr lang="en" sz="900">
                <a:solidFill>
                  <a:schemeClr val="lt2"/>
                </a:solidFill>
              </a:rPr>
              <a:t> 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93A1AD"/>
              </a:solidFill>
            </a:endParaRPr>
          </a:p>
        </p:txBody>
      </p:sp>
      <p:sp>
        <p:nvSpPr>
          <p:cNvPr id="703" name="Google Shape;703;p72"/>
          <p:cNvSpPr txBox="1"/>
          <p:nvPr>
            <p:ph idx="2" type="body"/>
          </p:nvPr>
        </p:nvSpPr>
        <p:spPr>
          <a:xfrm>
            <a:off x="6153600" y="588725"/>
            <a:ext cx="2880300" cy="43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EC8F9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EC8F9C"/>
                </a:solidFill>
              </a:rPr>
              <a:t> 		</a:t>
            </a:r>
            <a:endParaRPr b="1" sz="1100">
              <a:solidFill>
                <a:srgbClr val="EC8F9C"/>
              </a:solidFill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946EB7"/>
                </a:solidFill>
              </a:rPr>
              <a:t>OPTIMIZATION</a:t>
            </a:r>
            <a:endParaRPr b="1" sz="1100">
              <a:solidFill>
                <a:srgbClr val="EC8F9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</a:rPr>
              <a:t>Used </a:t>
            </a:r>
            <a:r>
              <a:rPr lang="en" sz="900">
                <a:solidFill>
                  <a:srgbClr val="000000"/>
                </a:solidFill>
              </a:rPr>
              <a:t>Mixed Integer Linear Programming</a:t>
            </a:r>
            <a:r>
              <a:rPr lang="en" sz="900">
                <a:solidFill>
                  <a:srgbClr val="9E9E9E"/>
                </a:solidFill>
              </a:rPr>
              <a:t> at</a:t>
            </a:r>
            <a:r>
              <a:rPr lang="en" sz="900">
                <a:solidFill>
                  <a:srgbClr val="93A1AD"/>
                </a:solidFill>
              </a:rPr>
              <a:t> a Size/Article/Store level</a:t>
            </a:r>
            <a:endParaRPr sz="900">
              <a:solidFill>
                <a:srgbClr val="93A1A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93A1AD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EC8F9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93A1A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93A1A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3A1AD"/>
                </a:solidFill>
              </a:rPr>
              <a:t>With I </a:t>
            </a:r>
            <a:r>
              <a:rPr lang="en" sz="900">
                <a:solidFill>
                  <a:srgbClr val="000000"/>
                </a:solidFill>
              </a:rPr>
              <a:t>inventory level</a:t>
            </a:r>
            <a:r>
              <a:rPr lang="en" sz="900">
                <a:solidFill>
                  <a:srgbClr val="93A1AD"/>
                </a:solidFill>
              </a:rPr>
              <a:t>, F </a:t>
            </a:r>
            <a:r>
              <a:rPr lang="en" sz="900">
                <a:solidFill>
                  <a:srgbClr val="000000"/>
                </a:solidFill>
              </a:rPr>
              <a:t>forecasted sales</a:t>
            </a:r>
            <a:r>
              <a:rPr lang="en" sz="900">
                <a:solidFill>
                  <a:srgbClr val="93A1AD"/>
                </a:solidFill>
              </a:rPr>
              <a:t>, </a:t>
            </a:r>
            <a:endParaRPr sz="900">
              <a:solidFill>
                <a:srgbClr val="93A1A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3A1AD"/>
                </a:solidFill>
              </a:rPr>
              <a:t>S </a:t>
            </a:r>
            <a:r>
              <a:rPr lang="en" sz="900">
                <a:solidFill>
                  <a:srgbClr val="000000"/>
                </a:solidFill>
              </a:rPr>
              <a:t>number of shifts</a:t>
            </a:r>
            <a:r>
              <a:rPr lang="en" sz="900">
                <a:solidFill>
                  <a:srgbClr val="93A1AD"/>
                </a:solidFill>
              </a:rPr>
              <a:t>, M number of </a:t>
            </a:r>
            <a:r>
              <a:rPr lang="en" sz="900">
                <a:solidFill>
                  <a:srgbClr val="000000"/>
                </a:solidFill>
              </a:rPr>
              <a:t>missing sizes</a:t>
            </a:r>
            <a:endParaRPr sz="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93A1AD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EC8F9C"/>
                </a:solidFill>
              </a:rPr>
              <a:t>CONTRIBUTIONS</a:t>
            </a:r>
            <a:endParaRPr b="1" sz="1100">
              <a:solidFill>
                <a:srgbClr val="EC8F9C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93A1AD"/>
                </a:solidFill>
              </a:rPr>
              <a:t>Designed </a:t>
            </a:r>
            <a:r>
              <a:rPr lang="en" sz="900">
                <a:solidFill>
                  <a:srgbClr val="000000"/>
                </a:solidFill>
              </a:rPr>
              <a:t>custom metric</a:t>
            </a:r>
            <a:r>
              <a:rPr lang="en" sz="900">
                <a:solidFill>
                  <a:srgbClr val="93A1AD"/>
                </a:solidFill>
              </a:rPr>
              <a:t>, specific to </a:t>
            </a:r>
            <a:r>
              <a:rPr lang="en" sz="900">
                <a:solidFill>
                  <a:srgbClr val="000000"/>
                </a:solidFill>
              </a:rPr>
              <a:t>business use case</a:t>
            </a:r>
            <a:endParaRPr sz="900">
              <a:solidFill>
                <a:srgbClr val="000000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93A1AD"/>
                </a:solidFill>
              </a:rPr>
              <a:t>Augmented predictors with</a:t>
            </a:r>
            <a:r>
              <a:rPr lang="en" sz="900">
                <a:solidFill>
                  <a:srgbClr val="000000"/>
                </a:solidFill>
              </a:rPr>
              <a:t> alternate data</a:t>
            </a:r>
            <a:r>
              <a:rPr lang="en" sz="900">
                <a:solidFill>
                  <a:srgbClr val="93A1AD"/>
                </a:solidFill>
              </a:rPr>
              <a:t> sources</a:t>
            </a:r>
            <a:endParaRPr sz="900">
              <a:solidFill>
                <a:srgbClr val="93A1AD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93A1AD"/>
                </a:solidFill>
              </a:rPr>
              <a:t>Built </a:t>
            </a:r>
            <a:r>
              <a:rPr lang="en" sz="900">
                <a:solidFill>
                  <a:srgbClr val="000000"/>
                </a:solidFill>
              </a:rPr>
              <a:t>LSTM to perform time-series forecast</a:t>
            </a:r>
            <a:r>
              <a:rPr lang="en" sz="900">
                <a:solidFill>
                  <a:srgbClr val="93A1AD"/>
                </a:solidFill>
              </a:rPr>
              <a:t> for weekly article/store level sales. Incorporated </a:t>
            </a:r>
            <a:r>
              <a:rPr lang="en" sz="900">
                <a:solidFill>
                  <a:srgbClr val="000000"/>
                </a:solidFill>
              </a:rPr>
              <a:t>embedding layers</a:t>
            </a:r>
            <a:r>
              <a:rPr lang="en" sz="900">
                <a:solidFill>
                  <a:srgbClr val="93A1AD"/>
                </a:solidFill>
              </a:rPr>
              <a:t> to represent categorical features and used augmented </a:t>
            </a:r>
            <a:r>
              <a:rPr lang="en" sz="900">
                <a:solidFill>
                  <a:srgbClr val="000000"/>
                </a:solidFill>
              </a:rPr>
              <a:t>weather data</a:t>
            </a:r>
            <a:endParaRPr sz="900">
              <a:solidFill>
                <a:srgbClr val="000000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000000"/>
                </a:solidFill>
              </a:rPr>
              <a:t>Modified SARIMAX</a:t>
            </a:r>
            <a:r>
              <a:rPr lang="en" sz="900">
                <a:solidFill>
                  <a:schemeClr val="dk1"/>
                </a:solidFill>
              </a:rPr>
              <a:t> </a:t>
            </a:r>
            <a:r>
              <a:rPr lang="en" sz="900">
                <a:solidFill>
                  <a:srgbClr val="93A1AD"/>
                </a:solidFill>
              </a:rPr>
              <a:t>time series modelling on feature level data to </a:t>
            </a:r>
            <a:r>
              <a:rPr lang="en" sz="900">
                <a:solidFill>
                  <a:srgbClr val="000000"/>
                </a:solidFill>
              </a:rPr>
              <a:t>predict sales for articles without sales histories</a:t>
            </a:r>
            <a:endParaRPr sz="900">
              <a:solidFill>
                <a:srgbClr val="000000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93A1AD"/>
                </a:solidFill>
              </a:rPr>
              <a:t>Built</a:t>
            </a:r>
            <a:r>
              <a:rPr lang="en" sz="900">
                <a:solidFill>
                  <a:srgbClr val="000000"/>
                </a:solidFill>
              </a:rPr>
              <a:t> LightGBM model that performs best</a:t>
            </a:r>
            <a:r>
              <a:rPr lang="en" sz="900">
                <a:solidFill>
                  <a:schemeClr val="dk1"/>
                </a:solidFill>
              </a:rPr>
              <a:t> </a:t>
            </a:r>
            <a:r>
              <a:rPr lang="en" sz="900">
                <a:solidFill>
                  <a:srgbClr val="93A1AD"/>
                </a:solidFill>
              </a:rPr>
              <a:t>out of all approaches tried</a:t>
            </a:r>
            <a:endParaRPr sz="900">
              <a:solidFill>
                <a:schemeClr val="dk1"/>
              </a:solidFill>
            </a:endParaRPr>
          </a:p>
          <a:p>
            <a:pPr indent="-12065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1AD"/>
              </a:buClr>
              <a:buSzPts val="900"/>
              <a:buChar char="●"/>
            </a:pPr>
            <a:r>
              <a:rPr lang="en" sz="900">
                <a:solidFill>
                  <a:srgbClr val="000000"/>
                </a:solidFill>
              </a:rPr>
              <a:t>Used Linear Constraint Optimization</a:t>
            </a:r>
            <a:r>
              <a:rPr lang="en" sz="900">
                <a:solidFill>
                  <a:srgbClr val="93A1AD"/>
                </a:solidFill>
              </a:rPr>
              <a:t> with </a:t>
            </a:r>
            <a:r>
              <a:rPr lang="en" sz="900">
                <a:solidFill>
                  <a:srgbClr val="000000"/>
                </a:solidFill>
              </a:rPr>
              <a:t>regularization</a:t>
            </a:r>
            <a:r>
              <a:rPr lang="en" sz="900">
                <a:solidFill>
                  <a:srgbClr val="93A1AD"/>
                </a:solidFill>
              </a:rPr>
              <a:t> to limit the number of shifts and the number of missing sizes.</a:t>
            </a:r>
            <a:endParaRPr sz="900">
              <a:solidFill>
                <a:srgbClr val="93A1AD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93A1AD"/>
              </a:solidFill>
            </a:endParaRPr>
          </a:p>
        </p:txBody>
      </p:sp>
      <p:sp>
        <p:nvSpPr>
          <p:cNvPr id="704" name="Google Shape;704;p72"/>
          <p:cNvSpPr txBox="1"/>
          <p:nvPr>
            <p:ph type="title"/>
          </p:nvPr>
        </p:nvSpPr>
        <p:spPr>
          <a:xfrm>
            <a:off x="0" y="-12175"/>
            <a:ext cx="9144000" cy="664500"/>
          </a:xfrm>
          <a:prstGeom prst="rect">
            <a:avLst/>
          </a:prstGeom>
          <a:solidFill>
            <a:srgbClr val="A51C3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Reimagining Inventory Management for Fashion Retail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705" name="Google Shape;705;p72"/>
          <p:cNvSpPr txBox="1"/>
          <p:nvPr/>
        </p:nvSpPr>
        <p:spPr>
          <a:xfrm>
            <a:off x="0" y="159300"/>
            <a:ext cx="91440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</a:rPr>
              <a:t>Kaivalya Rawal</a:t>
            </a:r>
            <a:r>
              <a:rPr lang="en" sz="1200">
                <a:solidFill>
                  <a:schemeClr val="lt1"/>
                </a:solidFill>
              </a:rPr>
              <a:t>                </a:t>
            </a:r>
            <a:r>
              <a:rPr lang="en" sz="1200">
                <a:solidFill>
                  <a:srgbClr val="FFFFFF"/>
                </a:solidFill>
              </a:rPr>
              <a:t>|</a:t>
            </a:r>
            <a:r>
              <a:rPr lang="en" sz="1200">
                <a:solidFill>
                  <a:schemeClr val="lt1"/>
                </a:solidFill>
              </a:rPr>
              <a:t>                Austin Rochon                </a:t>
            </a:r>
            <a:r>
              <a:rPr lang="en" sz="1200">
                <a:solidFill>
                  <a:srgbClr val="FFFFFF"/>
                </a:solidFill>
              </a:rPr>
              <a:t>|</a:t>
            </a:r>
            <a:r>
              <a:rPr lang="en" sz="1200">
                <a:solidFill>
                  <a:schemeClr val="lt1"/>
                </a:solidFill>
              </a:rPr>
              <a:t>               Victor Sheng                </a:t>
            </a:r>
            <a:r>
              <a:rPr lang="en" sz="1200">
                <a:solidFill>
                  <a:srgbClr val="FFFFFF"/>
                </a:solidFill>
              </a:rPr>
              <a:t>|</a:t>
            </a:r>
            <a:r>
              <a:rPr lang="en" sz="1200">
                <a:solidFill>
                  <a:schemeClr val="lt1"/>
                </a:solidFill>
              </a:rPr>
              <a:t>                William Palmer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706" name="Google Shape;706;p72"/>
          <p:cNvPicPr preferRelativeResize="0"/>
          <p:nvPr/>
        </p:nvPicPr>
        <p:blipFill rotWithShape="1">
          <a:blip r:embed="rId4">
            <a:alphaModFix/>
          </a:blip>
          <a:srcRect b="0" l="24952" r="4301" t="53630"/>
          <a:stretch/>
        </p:blipFill>
        <p:spPr>
          <a:xfrm>
            <a:off x="6218652" y="1562682"/>
            <a:ext cx="2750200" cy="3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72"/>
          <p:cNvSpPr/>
          <p:nvPr/>
        </p:nvSpPr>
        <p:spPr>
          <a:xfrm>
            <a:off x="4230714" y="652428"/>
            <a:ext cx="2674200" cy="298800"/>
          </a:xfrm>
          <a:prstGeom prst="chevron">
            <a:avLst>
              <a:gd fmla="val 50000" name="adj"/>
            </a:avLst>
          </a:prstGeom>
          <a:solidFill>
            <a:srgbClr val="946E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Optimize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8" name="Google Shape;708;p72"/>
          <p:cNvPicPr preferRelativeResize="0"/>
          <p:nvPr/>
        </p:nvPicPr>
        <p:blipFill rotWithShape="1">
          <a:blip r:embed="rId5">
            <a:alphaModFix/>
          </a:blip>
          <a:srcRect b="13130" l="1856" r="8881" t="25624"/>
          <a:stretch/>
        </p:blipFill>
        <p:spPr>
          <a:xfrm>
            <a:off x="408988" y="3110850"/>
            <a:ext cx="2196425" cy="2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72"/>
          <p:cNvSpPr/>
          <p:nvPr/>
        </p:nvSpPr>
        <p:spPr>
          <a:xfrm>
            <a:off x="-75" y="652325"/>
            <a:ext cx="2330400" cy="298800"/>
          </a:xfrm>
          <a:prstGeom prst="homePlate">
            <a:avLst>
              <a:gd fmla="val 50000" name="adj"/>
            </a:avLst>
          </a:prstGeom>
          <a:solidFill>
            <a:srgbClr val="EC8F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Historical Sales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0" name="Google Shape;710;p72"/>
          <p:cNvSpPr/>
          <p:nvPr/>
        </p:nvSpPr>
        <p:spPr>
          <a:xfrm>
            <a:off x="2036843" y="652428"/>
            <a:ext cx="2674200" cy="298800"/>
          </a:xfrm>
          <a:prstGeom prst="chevron">
            <a:avLst>
              <a:gd fmla="val 50000" name="adj"/>
            </a:avLst>
          </a:prstGeom>
          <a:solidFill>
            <a:srgbClr val="00A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Forecast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1" name="Google Shape;711;p72"/>
          <p:cNvSpPr/>
          <p:nvPr/>
        </p:nvSpPr>
        <p:spPr>
          <a:xfrm>
            <a:off x="6624024" y="652425"/>
            <a:ext cx="2520000" cy="298800"/>
          </a:xfrm>
          <a:prstGeom prst="chevron">
            <a:avLst>
              <a:gd fmla="val 50000" name="adj"/>
            </a:avLst>
          </a:prstGeom>
          <a:solidFill>
            <a:srgbClr val="EC8F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Recommend Shifts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2" name="Google Shape;712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5200" y="4722150"/>
            <a:ext cx="576620" cy="22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7125" y="3065274"/>
            <a:ext cx="2471724" cy="135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0600" y="3430750"/>
            <a:ext cx="2196400" cy="1543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595" y="1958450"/>
            <a:ext cx="1226600" cy="12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4007" y="2306513"/>
            <a:ext cx="1350398" cy="53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Novelty of Problem / Challenges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270259" y="682900"/>
            <a:ext cx="1918800" cy="38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Outline</a:t>
            </a:r>
            <a:endParaRPr b="1" sz="1600"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b="1" lang="en" sz="1200">
                <a:solidFill>
                  <a:srgbClr val="666666"/>
                </a:solidFill>
              </a:rPr>
              <a:t>Problem Description</a:t>
            </a:r>
            <a:endParaRPr b="1"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Objective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Feature Augmentation 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Forecast Modeling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Baselines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LSTM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SARIMAX</a:t>
            </a:r>
            <a:endParaRPr sz="1200">
              <a:solidFill>
                <a:srgbClr val="666666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</a:pPr>
            <a:r>
              <a:rPr lang="en" sz="1200">
                <a:solidFill>
                  <a:srgbClr val="666666"/>
                </a:solidFill>
              </a:rPr>
              <a:t>LightGBM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Optimization</a:t>
            </a:r>
            <a:endParaRPr sz="1200">
              <a:solidFill>
                <a:srgbClr val="66666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Takeaways</a:t>
            </a:r>
            <a:endParaRPr b="1" sz="1200"/>
          </a:p>
        </p:txBody>
      </p:sp>
      <p:sp>
        <p:nvSpPr>
          <p:cNvPr id="140" name="Google Shape;140;p19"/>
          <p:cNvSpPr txBox="1"/>
          <p:nvPr/>
        </p:nvSpPr>
        <p:spPr>
          <a:xfrm>
            <a:off x="2532475" y="1570525"/>
            <a:ext cx="6321600" cy="30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Number of groupings</a:t>
            </a:r>
            <a:endParaRPr i="1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Over 100K unique articles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50 unique stores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“Sparseness” of data </a:t>
            </a:r>
            <a:endParaRPr i="1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On a weekly basis, we may only have 1 or 2 sales </a:t>
            </a: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per article, per store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Clothing articles have a short life span and thus limited sales history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Tricky evaluation metric</a:t>
            </a:r>
            <a:endParaRPr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Given our end objective (optimizing inventory), our evaluation metric is more complicated than simple MSE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423600" y="1306650"/>
            <a:ext cx="8296800" cy="25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Metric ←→ Business objective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Objective</a:t>
            </a:r>
            <a:r>
              <a:rPr lang="en" sz="1400"/>
              <a:t> : </a:t>
            </a:r>
            <a:r>
              <a:rPr b="1" lang="en" sz="1400"/>
              <a:t>Maximize</a:t>
            </a:r>
            <a:r>
              <a:rPr lang="en" sz="1400"/>
              <a:t> </a:t>
            </a:r>
            <a:r>
              <a:rPr b="1" lang="en" sz="1400"/>
              <a:t>profit</a:t>
            </a:r>
            <a:r>
              <a:rPr lang="en" sz="1400"/>
              <a:t> by allocating inventory that will be sold in the next week.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2 Consequences</a:t>
            </a:r>
            <a:r>
              <a:rPr b="1" lang="en" sz="1400">
                <a:solidFill>
                  <a:srgbClr val="B45F06"/>
                </a:solidFill>
              </a:rPr>
              <a:t> :</a:t>
            </a:r>
            <a:r>
              <a:rPr b="1" lang="en" sz="1400"/>
              <a:t> We pay more attention to :</a:t>
            </a:r>
            <a:endParaRPr b="1"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1"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 sz="1400"/>
              <a:t>Expensive articles</a:t>
            </a:r>
            <a:endParaRPr sz="1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 sz="1400"/>
              <a:t>Articles that have high variance of inventory across stores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1"/>
          <p:cNvSpPr txBox="1"/>
          <p:nvPr/>
        </p:nvSpPr>
        <p:spPr>
          <a:xfrm>
            <a:off x="270249" y="682900"/>
            <a:ext cx="21300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Outline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Problem Description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b="1"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b="1"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Feature Augmentation 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Forecast Modeling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Baselines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LSTM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SARIMAX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LightGBM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Optimization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Takeaways</a:t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