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54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98ae336a7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98ae336a7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98ae336a76_5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98ae336a76_5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96b6a9bf4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96b6a9bf4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96d0a445c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96d0a445c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96d0a445c5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96d0a445c5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 what data do we have currently?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Two tree inventories performed almost 10 years apart - data was collected manually by certified arborists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We have over 12,000 and 15,000 unique trees in each dataset respectively with a total species diversity of over 160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Contained within these datasets are useful information at a unique tree level, including: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The location of the tree (not 100% accurate)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The Diameter at breast height (4.5 feet off the ground)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Any issues with the tree’s health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Recommendations for removal or treatments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977eb702eb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977eb702eb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 what data do we have currently?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Two tree inventories performed almost 10 years apart - data was collected manually by certified arborists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We have over 12,000 and 15,000 unique trees in each dataset respectively with a total species diversity of over 160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Contained within these datasets are useful information at a unique tree level, including: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The location of the tree (not 100% accurate)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The Diameter at breast height (4.5 feet off the ground)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Any issues with the tree’s health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Recommendations for removal or treatments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977eb702eb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977eb702eb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 what data do we have currently?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Two tree inventories performed almost 10 years apart - data was collected manually by certified arborists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We have over 12,000 and 15,000 unique trees in each dataset respectively with a total species diversity of over 160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Contained within these datasets are useful information at a unique tree level, including: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The location of the tree (not 100% accurate)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The Diameter at breast height (4.5 feet off the ground)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Any issues with the tree’s health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Recommendations for removal or treatments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96d0a445c5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96d0a445c5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 what does all this data mean to us?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We can use it to infer interest trends and facts over time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example: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Cherry Trees show the highest increase/decrease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The largest tree is a Silver Maple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There has been a sharp increase in the number of recorded stumps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Once we delve deeper we hope to understand these trends in more detail</a:t>
            </a:r>
            <a:r>
              <a:rPr lang="en">
                <a:solidFill>
                  <a:schemeClr val="dk1"/>
                </a:solidFill>
              </a:rPr>
              <a:t>, why they are the case and uncover insights for future decision making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96d0a445c5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96d0a445c5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 what does all this data mean to us?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We can use it to infer interest trends and facts over time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example: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Cherry Trees show the highest increase/decrease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The largest tree is a Silver Maple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There has been a sharp increase in the number of recorded stumps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Once we delve deeper we hope to understand these trends in more detail</a:t>
            </a:r>
            <a:r>
              <a:rPr lang="en">
                <a:solidFill>
                  <a:schemeClr val="dk1"/>
                </a:solidFill>
              </a:rPr>
              <a:t>, why they are the case and uncover insights for future decision making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96d0a445c5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96d0a445c5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 what does all this data mean to us?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We can use it to infer interest trends and facts over time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example: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Cherry Trees show the highest increase/decrease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The largest tree is a Silver Maple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There has been a sharp increase in the number of recorded stumps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Once we delve deeper we hope to understand these trends in more detail, why they are the case and uncover insights for future decision making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9825" y="3464525"/>
            <a:ext cx="3962400" cy="79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25600" y="2988275"/>
            <a:ext cx="2628900" cy="174307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/>
          <p:nvPr/>
        </p:nvSpPr>
        <p:spPr>
          <a:xfrm>
            <a:off x="312600" y="484475"/>
            <a:ext cx="8518800" cy="2295900"/>
          </a:xfrm>
          <a:prstGeom prst="rect">
            <a:avLst/>
          </a:prstGeom>
          <a:solidFill>
            <a:srgbClr val="F3F3F3"/>
          </a:solidFill>
          <a:ln w="76200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100">
                <a:solidFill>
                  <a:srgbClr val="38761D"/>
                </a:solidFill>
              </a:rPr>
              <a:t>Uniting Somerville’s Tree Inventory Datasets for Tree Growth and Survival Analysis</a:t>
            </a:r>
            <a:endParaRPr sz="4100">
              <a:solidFill>
                <a:srgbClr val="38761D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8761D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3000"/>
    </mc:Choice>
    <mc:Fallback xmlns="">
      <p:transition spd="slow" advClick="0" advTm="13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3"/>
          <p:cNvSpPr txBox="1">
            <a:spLocks noGrp="1"/>
          </p:cNvSpPr>
          <p:nvPr>
            <p:ph type="ctrTitle"/>
          </p:nvPr>
        </p:nvSpPr>
        <p:spPr>
          <a:xfrm>
            <a:off x="311700" y="287375"/>
            <a:ext cx="8520600" cy="46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How do we plan to approach the project?</a:t>
            </a:r>
            <a:endParaRPr sz="2500"/>
          </a:p>
        </p:txBody>
      </p:sp>
      <p:sp>
        <p:nvSpPr>
          <p:cNvPr id="174" name="Google Shape;174;p23"/>
          <p:cNvSpPr/>
          <p:nvPr/>
        </p:nvSpPr>
        <p:spPr>
          <a:xfrm>
            <a:off x="1434000" y="805675"/>
            <a:ext cx="2695800" cy="2985900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38761D"/>
              </a:solidFill>
            </a:endParaRPr>
          </a:p>
        </p:txBody>
      </p:sp>
      <p:sp>
        <p:nvSpPr>
          <p:cNvPr id="175" name="Google Shape;175;p23"/>
          <p:cNvSpPr/>
          <p:nvPr/>
        </p:nvSpPr>
        <p:spPr>
          <a:xfrm>
            <a:off x="1434075" y="3792125"/>
            <a:ext cx="2695800" cy="1185900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38761D"/>
              </a:solidFill>
            </a:endParaRPr>
          </a:p>
        </p:txBody>
      </p:sp>
      <p:sp>
        <p:nvSpPr>
          <p:cNvPr id="176" name="Google Shape;176;p23"/>
          <p:cNvSpPr/>
          <p:nvPr/>
        </p:nvSpPr>
        <p:spPr>
          <a:xfrm>
            <a:off x="311700" y="806310"/>
            <a:ext cx="1122300" cy="2985900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8761D"/>
                </a:solidFill>
              </a:rPr>
              <a:t>Primary task</a:t>
            </a:r>
            <a:endParaRPr sz="1200">
              <a:solidFill>
                <a:srgbClr val="38761D"/>
              </a:solidFill>
            </a:endParaRPr>
          </a:p>
        </p:txBody>
      </p:sp>
      <p:sp>
        <p:nvSpPr>
          <p:cNvPr id="177" name="Google Shape;177;p23"/>
          <p:cNvSpPr/>
          <p:nvPr/>
        </p:nvSpPr>
        <p:spPr>
          <a:xfrm>
            <a:off x="311775" y="3792125"/>
            <a:ext cx="1122300" cy="1185900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8761D"/>
                </a:solidFill>
              </a:rPr>
              <a:t>Stretch goal</a:t>
            </a:r>
            <a:endParaRPr sz="1200">
              <a:solidFill>
                <a:srgbClr val="38761D"/>
              </a:solidFill>
            </a:endParaRPr>
          </a:p>
        </p:txBody>
      </p:sp>
      <p:sp>
        <p:nvSpPr>
          <p:cNvPr id="178" name="Google Shape;178;p23"/>
          <p:cNvSpPr/>
          <p:nvPr/>
        </p:nvSpPr>
        <p:spPr>
          <a:xfrm>
            <a:off x="1645125" y="4252675"/>
            <a:ext cx="668400" cy="360000"/>
          </a:xfrm>
          <a:prstGeom prst="roundRect">
            <a:avLst>
              <a:gd name="adj" fmla="val 16667"/>
            </a:avLst>
          </a:prstGeom>
          <a:solidFill>
            <a:srgbClr val="B6D7A8"/>
          </a:solidFill>
          <a:ln w="28575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8761D"/>
                </a:solidFill>
              </a:rPr>
              <a:t>2009</a:t>
            </a:r>
            <a:endParaRPr sz="1200">
              <a:solidFill>
                <a:srgbClr val="38761D"/>
              </a:solidFill>
            </a:endParaRPr>
          </a:p>
        </p:txBody>
      </p:sp>
      <p:sp>
        <p:nvSpPr>
          <p:cNvPr id="179" name="Google Shape;179;p23"/>
          <p:cNvSpPr/>
          <p:nvPr/>
        </p:nvSpPr>
        <p:spPr>
          <a:xfrm>
            <a:off x="2427625" y="4252675"/>
            <a:ext cx="668400" cy="360000"/>
          </a:xfrm>
          <a:prstGeom prst="roundRect">
            <a:avLst>
              <a:gd name="adj" fmla="val 16667"/>
            </a:avLst>
          </a:prstGeom>
          <a:solidFill>
            <a:srgbClr val="B6D7A8"/>
          </a:solidFill>
          <a:ln w="28575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8761D"/>
                </a:solidFill>
              </a:rPr>
              <a:t>2017</a:t>
            </a:r>
            <a:endParaRPr sz="1200">
              <a:solidFill>
                <a:srgbClr val="38761D"/>
              </a:solidFill>
            </a:endParaRPr>
          </a:p>
        </p:txBody>
      </p:sp>
      <p:sp>
        <p:nvSpPr>
          <p:cNvPr id="180" name="Google Shape;180;p23"/>
          <p:cNvSpPr/>
          <p:nvPr/>
        </p:nvSpPr>
        <p:spPr>
          <a:xfrm>
            <a:off x="3210125" y="4252675"/>
            <a:ext cx="668400" cy="3600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8761D"/>
                </a:solidFill>
              </a:rPr>
              <a:t>20??</a:t>
            </a:r>
            <a:endParaRPr sz="1200">
              <a:solidFill>
                <a:srgbClr val="38761D"/>
              </a:solidFill>
            </a:endParaRPr>
          </a:p>
        </p:txBody>
      </p:sp>
      <p:cxnSp>
        <p:nvCxnSpPr>
          <p:cNvPr id="181" name="Google Shape;181;p23"/>
          <p:cNvCxnSpPr/>
          <p:nvPr/>
        </p:nvCxnSpPr>
        <p:spPr>
          <a:xfrm>
            <a:off x="1663738" y="4129200"/>
            <a:ext cx="2215800" cy="0"/>
          </a:xfrm>
          <a:prstGeom prst="straightConnector1">
            <a:avLst/>
          </a:prstGeom>
          <a:noFill/>
          <a:ln w="19050" cap="flat" cmpd="sng">
            <a:solidFill>
              <a:srgbClr val="38761D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182" name="Google Shape;182;p23"/>
          <p:cNvSpPr/>
          <p:nvPr/>
        </p:nvSpPr>
        <p:spPr>
          <a:xfrm>
            <a:off x="4129650" y="806021"/>
            <a:ext cx="4702500" cy="2985900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38761D"/>
                </a:solidFill>
              </a:rPr>
              <a:t>Harmonize datasets:</a:t>
            </a:r>
            <a:br>
              <a:rPr lang="en" sz="1200" b="1">
                <a:solidFill>
                  <a:srgbClr val="38761D"/>
                </a:solidFill>
              </a:rPr>
            </a:br>
            <a:r>
              <a:rPr lang="en" sz="1200">
                <a:solidFill>
                  <a:srgbClr val="38761D"/>
                </a:solidFill>
              </a:rPr>
              <a:t>Using matching heuristics and unsupervised models, identify trees that appear in both datasets in order to get a unified inventory. </a:t>
            </a:r>
            <a:endParaRPr sz="1200">
              <a:solidFill>
                <a:srgbClr val="38761D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38761D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38761D"/>
                </a:solidFill>
              </a:rPr>
              <a:t>Enhance the matching process with external data:</a:t>
            </a:r>
            <a:br>
              <a:rPr lang="en" sz="1200" b="1">
                <a:solidFill>
                  <a:srgbClr val="38761D"/>
                </a:solidFill>
              </a:rPr>
            </a:br>
            <a:r>
              <a:rPr lang="en" sz="1200">
                <a:solidFill>
                  <a:srgbClr val="38761D"/>
                </a:solidFill>
              </a:rPr>
              <a:t>Using remote sensing (satellite) and administrative (public works requests, etc.) data, build models that help improve and/or ground-truth the matches (e.g. train a model that identifies whether or not an emplacement contains a tree).</a:t>
            </a:r>
            <a:endParaRPr sz="1200">
              <a:solidFill>
                <a:srgbClr val="38761D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rgbClr val="38761D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>
                <a:solidFill>
                  <a:srgbClr val="38761D"/>
                </a:solidFill>
              </a:rPr>
              <a:t>Provide tools for continuous data coverage:</a:t>
            </a:r>
            <a:endParaRPr sz="1200">
              <a:solidFill>
                <a:srgbClr val="38761D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38761D"/>
                </a:solidFill>
              </a:rPr>
              <a:t>Using external data that is continuously available, provide ways of filling gaps in the tree inventory between censuses (e.g. satellite-based indicator of whether canopy is growing or shrinking year-to-year in each zone).</a:t>
            </a:r>
            <a:endParaRPr sz="1200">
              <a:solidFill>
                <a:srgbClr val="38761D"/>
              </a:solidFill>
            </a:endParaRPr>
          </a:p>
        </p:txBody>
      </p:sp>
      <p:sp>
        <p:nvSpPr>
          <p:cNvPr id="183" name="Google Shape;183;p23"/>
          <p:cNvSpPr/>
          <p:nvPr/>
        </p:nvSpPr>
        <p:spPr>
          <a:xfrm>
            <a:off x="4129725" y="3792262"/>
            <a:ext cx="4702500" cy="1185900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38761D"/>
                </a:solidFill>
              </a:rPr>
              <a:t>Build forecasting tools:</a:t>
            </a:r>
            <a:br>
              <a:rPr lang="en" sz="1200" b="1">
                <a:solidFill>
                  <a:srgbClr val="38761D"/>
                </a:solidFill>
              </a:rPr>
            </a:br>
            <a:r>
              <a:rPr lang="en" sz="1200">
                <a:solidFill>
                  <a:srgbClr val="38761D"/>
                </a:solidFill>
              </a:rPr>
              <a:t>Build models using the combined data to forecast KPIs </a:t>
            </a:r>
            <a:br>
              <a:rPr lang="en" sz="1200">
                <a:solidFill>
                  <a:srgbClr val="38761D"/>
                </a:solidFill>
              </a:rPr>
            </a:br>
            <a:r>
              <a:rPr lang="en" sz="1200" i="1">
                <a:solidFill>
                  <a:srgbClr val="38761D"/>
                </a:solidFill>
              </a:rPr>
              <a:t>(survival rate, growth rate, maintenance cost, ...) </a:t>
            </a:r>
            <a:br>
              <a:rPr lang="en" sz="1200">
                <a:solidFill>
                  <a:srgbClr val="38761D"/>
                </a:solidFill>
              </a:rPr>
            </a:br>
            <a:r>
              <a:rPr lang="en" sz="1200">
                <a:solidFill>
                  <a:srgbClr val="38761D"/>
                </a:solidFill>
              </a:rPr>
              <a:t>for various subgroups of interest </a:t>
            </a:r>
            <a:br>
              <a:rPr lang="en" sz="1200">
                <a:solidFill>
                  <a:srgbClr val="38761D"/>
                </a:solidFill>
              </a:rPr>
            </a:br>
            <a:r>
              <a:rPr lang="en" sz="1200" i="1">
                <a:solidFill>
                  <a:srgbClr val="38761D"/>
                </a:solidFill>
              </a:rPr>
              <a:t>(species, neighborhood, care regimen, ...)</a:t>
            </a:r>
            <a:r>
              <a:rPr lang="en" sz="1200">
                <a:solidFill>
                  <a:srgbClr val="38761D"/>
                </a:solidFill>
              </a:rPr>
              <a:t>.</a:t>
            </a:r>
            <a:endParaRPr sz="1200">
              <a:solidFill>
                <a:srgbClr val="38761D"/>
              </a:solidFill>
            </a:endParaRPr>
          </a:p>
        </p:txBody>
      </p:sp>
      <p:sp>
        <p:nvSpPr>
          <p:cNvPr id="184" name="Google Shape;184;p23"/>
          <p:cNvSpPr/>
          <p:nvPr/>
        </p:nvSpPr>
        <p:spPr>
          <a:xfrm>
            <a:off x="1553075" y="2566825"/>
            <a:ext cx="2457600" cy="8787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8761D"/>
                </a:solidFill>
              </a:rPr>
              <a:t>Cross-temporal </a:t>
            </a:r>
            <a:br>
              <a:rPr lang="en" sz="1200">
                <a:solidFill>
                  <a:srgbClr val="38761D"/>
                </a:solidFill>
              </a:rPr>
            </a:br>
            <a:r>
              <a:rPr lang="en" sz="1200">
                <a:solidFill>
                  <a:srgbClr val="38761D"/>
                </a:solidFill>
              </a:rPr>
              <a:t>tree inventory</a:t>
            </a:r>
            <a:endParaRPr sz="1200">
              <a:solidFill>
                <a:srgbClr val="38761D"/>
              </a:solidFill>
            </a:endParaRPr>
          </a:p>
        </p:txBody>
      </p:sp>
      <p:cxnSp>
        <p:nvCxnSpPr>
          <p:cNvPr id="185" name="Google Shape;185;p23"/>
          <p:cNvCxnSpPr>
            <a:stCxn id="186" idx="2"/>
            <a:endCxn id="187" idx="0"/>
          </p:cNvCxnSpPr>
          <p:nvPr/>
        </p:nvCxnSpPr>
        <p:spPr>
          <a:xfrm rot="-5400000" flipH="1">
            <a:off x="1785275" y="1630500"/>
            <a:ext cx="204600" cy="6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38761D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8" name="Google Shape;188;p23"/>
          <p:cNvSpPr/>
          <p:nvPr/>
        </p:nvSpPr>
        <p:spPr>
          <a:xfrm>
            <a:off x="2427625" y="1168500"/>
            <a:ext cx="1583100" cy="924600"/>
          </a:xfrm>
          <a:prstGeom prst="roundRect">
            <a:avLst>
              <a:gd name="adj" fmla="val 8549"/>
            </a:avLst>
          </a:prstGeom>
          <a:solidFill>
            <a:srgbClr val="B6D7A8"/>
          </a:solidFill>
          <a:ln w="28575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8761D"/>
                </a:solidFill>
              </a:rPr>
              <a:t>Satellite images, </a:t>
            </a:r>
            <a:br>
              <a:rPr lang="en" sz="1200">
                <a:solidFill>
                  <a:srgbClr val="38761D"/>
                </a:solidFill>
              </a:rPr>
            </a:br>
            <a:r>
              <a:rPr lang="en" sz="1200">
                <a:solidFill>
                  <a:srgbClr val="38761D"/>
                </a:solidFill>
              </a:rPr>
              <a:t>311 requests, etc.</a:t>
            </a:r>
            <a:endParaRPr sz="1200">
              <a:solidFill>
                <a:srgbClr val="38761D"/>
              </a:solidFill>
            </a:endParaRPr>
          </a:p>
        </p:txBody>
      </p:sp>
      <p:sp>
        <p:nvSpPr>
          <p:cNvPr id="186" name="Google Shape;186;p23"/>
          <p:cNvSpPr/>
          <p:nvPr/>
        </p:nvSpPr>
        <p:spPr>
          <a:xfrm>
            <a:off x="1553075" y="1168500"/>
            <a:ext cx="668400" cy="360000"/>
          </a:xfrm>
          <a:prstGeom prst="roundRect">
            <a:avLst>
              <a:gd name="adj" fmla="val 16667"/>
            </a:avLst>
          </a:prstGeom>
          <a:solidFill>
            <a:srgbClr val="B6D7A8"/>
          </a:solidFill>
          <a:ln w="28575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8761D"/>
                </a:solidFill>
              </a:rPr>
              <a:t>2009</a:t>
            </a:r>
            <a:endParaRPr sz="1200">
              <a:solidFill>
                <a:srgbClr val="38761D"/>
              </a:solidFill>
            </a:endParaRPr>
          </a:p>
        </p:txBody>
      </p:sp>
      <p:sp>
        <p:nvSpPr>
          <p:cNvPr id="187" name="Google Shape;187;p23"/>
          <p:cNvSpPr/>
          <p:nvPr/>
        </p:nvSpPr>
        <p:spPr>
          <a:xfrm>
            <a:off x="1553075" y="1733100"/>
            <a:ext cx="668400" cy="360000"/>
          </a:xfrm>
          <a:prstGeom prst="roundRect">
            <a:avLst>
              <a:gd name="adj" fmla="val 16667"/>
            </a:avLst>
          </a:prstGeom>
          <a:solidFill>
            <a:srgbClr val="B6D7A8"/>
          </a:solidFill>
          <a:ln w="28575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8761D"/>
                </a:solidFill>
              </a:rPr>
              <a:t>2017</a:t>
            </a:r>
            <a:endParaRPr sz="1200">
              <a:solidFill>
                <a:srgbClr val="38761D"/>
              </a:solidFill>
            </a:endParaRPr>
          </a:p>
        </p:txBody>
      </p:sp>
      <p:cxnSp>
        <p:nvCxnSpPr>
          <p:cNvPr id="189" name="Google Shape;189;p23"/>
          <p:cNvCxnSpPr>
            <a:stCxn id="187" idx="2"/>
            <a:endCxn id="184" idx="0"/>
          </p:cNvCxnSpPr>
          <p:nvPr/>
        </p:nvCxnSpPr>
        <p:spPr>
          <a:xfrm rot="-5400000" flipH="1">
            <a:off x="2097725" y="1882650"/>
            <a:ext cx="473700" cy="894600"/>
          </a:xfrm>
          <a:prstGeom prst="bentConnector3">
            <a:avLst>
              <a:gd name="adj1" fmla="val 50003"/>
            </a:avLst>
          </a:prstGeom>
          <a:noFill/>
          <a:ln w="19050" cap="flat" cmpd="sng">
            <a:solidFill>
              <a:srgbClr val="38761D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190" name="Google Shape;190;p23"/>
          <p:cNvCxnSpPr>
            <a:stCxn id="188" idx="2"/>
            <a:endCxn id="184" idx="0"/>
          </p:cNvCxnSpPr>
          <p:nvPr/>
        </p:nvCxnSpPr>
        <p:spPr>
          <a:xfrm rot="5400000">
            <a:off x="2763625" y="2111250"/>
            <a:ext cx="473700" cy="437400"/>
          </a:xfrm>
          <a:prstGeom prst="bentConnector3">
            <a:avLst>
              <a:gd name="adj1" fmla="val 50003"/>
            </a:avLst>
          </a:prstGeom>
          <a:noFill/>
          <a:ln w="19050" cap="flat" cmpd="sng">
            <a:solidFill>
              <a:srgbClr val="38761D"/>
            </a:solidFill>
            <a:prstDash val="solid"/>
            <a:round/>
            <a:headEnd type="none" w="med" len="med"/>
            <a:tailEnd type="stealth" w="med" len="med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7000"/>
    </mc:Choice>
    <mc:Fallback xmlns="">
      <p:transition spd="slow" advClick="0" advTm="57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9825" y="3464525"/>
            <a:ext cx="3962400" cy="79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25600" y="2988275"/>
            <a:ext cx="2628900" cy="1743075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4"/>
          <p:cNvSpPr/>
          <p:nvPr/>
        </p:nvSpPr>
        <p:spPr>
          <a:xfrm>
            <a:off x="312600" y="484475"/>
            <a:ext cx="8518800" cy="2295900"/>
          </a:xfrm>
          <a:prstGeom prst="rect">
            <a:avLst/>
          </a:prstGeom>
          <a:solidFill>
            <a:srgbClr val="F3F3F3"/>
          </a:solidFill>
          <a:ln w="76200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>
                <a:solidFill>
                  <a:srgbClr val="38761D"/>
                </a:solidFill>
              </a:rPr>
              <a:t>Thank you!</a:t>
            </a:r>
            <a:endParaRPr>
              <a:solidFill>
                <a:srgbClr val="38761D"/>
              </a:solidFill>
            </a:endParaRPr>
          </a:p>
        </p:txBody>
      </p:sp>
      <p:sp>
        <p:nvSpPr>
          <p:cNvPr id="198" name="Google Shape;198;p24"/>
          <p:cNvSpPr/>
          <p:nvPr/>
        </p:nvSpPr>
        <p:spPr>
          <a:xfrm>
            <a:off x="5881050" y="3328725"/>
            <a:ext cx="1397400" cy="368700"/>
          </a:xfrm>
          <a:prstGeom prst="rect">
            <a:avLst/>
          </a:prstGeom>
          <a:solidFill>
            <a:srgbClr val="A8A2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/>
              <a:t>Exiting</a:t>
            </a:r>
            <a:endParaRPr sz="2200" b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84899" y="1558825"/>
            <a:ext cx="3328924" cy="3584674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>
            <a:spLocks noGrp="1"/>
          </p:cNvSpPr>
          <p:nvPr>
            <p:ph type="ctrTitle"/>
          </p:nvPr>
        </p:nvSpPr>
        <p:spPr>
          <a:xfrm>
            <a:off x="311700" y="146725"/>
            <a:ext cx="8520600" cy="46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Why are trees so important?</a:t>
            </a:r>
            <a:endParaRPr sz="2500"/>
          </a:p>
        </p:txBody>
      </p:sp>
      <p:sp>
        <p:nvSpPr>
          <p:cNvPr id="63" name="Google Shape;63;p14"/>
          <p:cNvSpPr/>
          <p:nvPr/>
        </p:nvSpPr>
        <p:spPr>
          <a:xfrm>
            <a:off x="130600" y="3706925"/>
            <a:ext cx="1748100" cy="13161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38761D"/>
                </a:solidFill>
              </a:rPr>
              <a:t>Reduce stormwater runoff and water pollution</a:t>
            </a:r>
            <a:endParaRPr sz="1300">
              <a:solidFill>
                <a:srgbClr val="38761D"/>
              </a:solidFill>
            </a:endParaRPr>
          </a:p>
        </p:txBody>
      </p:sp>
      <p:sp>
        <p:nvSpPr>
          <p:cNvPr id="64" name="Google Shape;64;p14"/>
          <p:cNvSpPr/>
          <p:nvPr/>
        </p:nvSpPr>
        <p:spPr>
          <a:xfrm>
            <a:off x="934275" y="2451625"/>
            <a:ext cx="1639200" cy="10248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38761D"/>
                </a:solidFill>
              </a:rPr>
              <a:t>Increase property values</a:t>
            </a:r>
            <a:endParaRPr sz="1300">
              <a:solidFill>
                <a:srgbClr val="38761D"/>
              </a:solidFill>
            </a:endParaRPr>
          </a:p>
        </p:txBody>
      </p:sp>
      <p:sp>
        <p:nvSpPr>
          <p:cNvPr id="65" name="Google Shape;65;p14"/>
          <p:cNvSpPr/>
          <p:nvPr/>
        </p:nvSpPr>
        <p:spPr>
          <a:xfrm>
            <a:off x="502300" y="971150"/>
            <a:ext cx="1570800" cy="11421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38761D"/>
                </a:solidFill>
              </a:rPr>
              <a:t>Provide habitats for wildlife</a:t>
            </a:r>
            <a:endParaRPr sz="1300">
              <a:solidFill>
                <a:srgbClr val="38761D"/>
              </a:solidFill>
            </a:endParaRPr>
          </a:p>
        </p:txBody>
      </p:sp>
      <p:sp>
        <p:nvSpPr>
          <p:cNvPr id="66" name="Google Shape;66;p14"/>
          <p:cNvSpPr/>
          <p:nvPr/>
        </p:nvSpPr>
        <p:spPr>
          <a:xfrm>
            <a:off x="2545250" y="659825"/>
            <a:ext cx="1639200" cy="10248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38761D"/>
                </a:solidFill>
              </a:rPr>
              <a:t>Moderate the temperature</a:t>
            </a:r>
            <a:endParaRPr sz="1300">
              <a:solidFill>
                <a:srgbClr val="38761D"/>
              </a:solidFill>
            </a:endParaRPr>
          </a:p>
        </p:txBody>
      </p:sp>
      <p:sp>
        <p:nvSpPr>
          <p:cNvPr id="67" name="Google Shape;67;p14"/>
          <p:cNvSpPr/>
          <p:nvPr/>
        </p:nvSpPr>
        <p:spPr>
          <a:xfrm>
            <a:off x="5189025" y="659825"/>
            <a:ext cx="1433100" cy="9576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38761D"/>
                </a:solidFill>
              </a:rPr>
              <a:t>Increase happiness</a:t>
            </a:r>
            <a:endParaRPr sz="1300">
              <a:solidFill>
                <a:srgbClr val="38761D"/>
              </a:solidFill>
            </a:endParaRPr>
          </a:p>
        </p:txBody>
      </p:sp>
      <p:sp>
        <p:nvSpPr>
          <p:cNvPr id="68" name="Google Shape;68;p14"/>
          <p:cNvSpPr/>
          <p:nvPr/>
        </p:nvSpPr>
        <p:spPr>
          <a:xfrm>
            <a:off x="6407800" y="1680850"/>
            <a:ext cx="1287300" cy="11421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38761D"/>
                </a:solidFill>
              </a:rPr>
              <a:t>Prevent erosion</a:t>
            </a:r>
            <a:endParaRPr sz="1300">
              <a:solidFill>
                <a:srgbClr val="38761D"/>
              </a:solidFill>
            </a:endParaRPr>
          </a:p>
        </p:txBody>
      </p:sp>
      <p:sp>
        <p:nvSpPr>
          <p:cNvPr id="69" name="Google Shape;69;p14"/>
          <p:cNvSpPr/>
          <p:nvPr/>
        </p:nvSpPr>
        <p:spPr>
          <a:xfrm>
            <a:off x="7735575" y="2637050"/>
            <a:ext cx="1185300" cy="10248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38761D"/>
                </a:solidFill>
              </a:rPr>
              <a:t>Improve health</a:t>
            </a:r>
            <a:endParaRPr sz="1300">
              <a:solidFill>
                <a:srgbClr val="38761D"/>
              </a:solidFill>
            </a:endParaRPr>
          </a:p>
        </p:txBody>
      </p:sp>
      <p:sp>
        <p:nvSpPr>
          <p:cNvPr id="70" name="Google Shape;70;p14"/>
          <p:cNvSpPr/>
          <p:nvPr/>
        </p:nvSpPr>
        <p:spPr>
          <a:xfrm>
            <a:off x="6622200" y="3871100"/>
            <a:ext cx="1570800" cy="10248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38761D"/>
                </a:solidFill>
              </a:rPr>
              <a:t>Lower levels of urban pollutants</a:t>
            </a:r>
            <a:endParaRPr sz="1300">
              <a:solidFill>
                <a:srgbClr val="38761D"/>
              </a:solidFill>
            </a:endParaRPr>
          </a:p>
        </p:txBody>
      </p:sp>
      <p:cxnSp>
        <p:nvCxnSpPr>
          <p:cNvPr id="71" name="Google Shape;71;p14"/>
          <p:cNvCxnSpPr>
            <a:stCxn id="63" idx="6"/>
          </p:cNvCxnSpPr>
          <p:nvPr/>
        </p:nvCxnSpPr>
        <p:spPr>
          <a:xfrm rot="10800000" flipH="1">
            <a:off x="1878700" y="3897875"/>
            <a:ext cx="1004400" cy="467100"/>
          </a:xfrm>
          <a:prstGeom prst="straightConnector1">
            <a:avLst/>
          </a:prstGeom>
          <a:noFill/>
          <a:ln w="28575" cap="flat" cmpd="sng">
            <a:solidFill>
              <a:srgbClr val="38761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2" name="Google Shape;72;p14"/>
          <p:cNvCxnSpPr>
            <a:stCxn id="64" idx="6"/>
          </p:cNvCxnSpPr>
          <p:nvPr/>
        </p:nvCxnSpPr>
        <p:spPr>
          <a:xfrm>
            <a:off x="2573475" y="2964025"/>
            <a:ext cx="309600" cy="9600"/>
          </a:xfrm>
          <a:prstGeom prst="straightConnector1">
            <a:avLst/>
          </a:prstGeom>
          <a:noFill/>
          <a:ln w="28575" cap="flat" cmpd="sng">
            <a:solidFill>
              <a:srgbClr val="38761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3" name="Google Shape;73;p14"/>
          <p:cNvCxnSpPr>
            <a:stCxn id="65" idx="6"/>
          </p:cNvCxnSpPr>
          <p:nvPr/>
        </p:nvCxnSpPr>
        <p:spPr>
          <a:xfrm>
            <a:off x="2073100" y="1542200"/>
            <a:ext cx="1081500" cy="619500"/>
          </a:xfrm>
          <a:prstGeom prst="straightConnector1">
            <a:avLst/>
          </a:prstGeom>
          <a:noFill/>
          <a:ln w="28575" cap="flat" cmpd="sng">
            <a:solidFill>
              <a:srgbClr val="38761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4" name="Google Shape;74;p14"/>
          <p:cNvCxnSpPr>
            <a:stCxn id="66" idx="6"/>
          </p:cNvCxnSpPr>
          <p:nvPr/>
        </p:nvCxnSpPr>
        <p:spPr>
          <a:xfrm>
            <a:off x="4184450" y="1172225"/>
            <a:ext cx="145500" cy="384900"/>
          </a:xfrm>
          <a:prstGeom prst="straightConnector1">
            <a:avLst/>
          </a:prstGeom>
          <a:noFill/>
          <a:ln w="28575" cap="flat" cmpd="sng">
            <a:solidFill>
              <a:srgbClr val="38761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5" name="Google Shape;75;p14"/>
          <p:cNvCxnSpPr>
            <a:stCxn id="67" idx="2"/>
          </p:cNvCxnSpPr>
          <p:nvPr/>
        </p:nvCxnSpPr>
        <p:spPr>
          <a:xfrm flipH="1">
            <a:off x="5083125" y="1138625"/>
            <a:ext cx="105900" cy="394800"/>
          </a:xfrm>
          <a:prstGeom prst="straightConnector1">
            <a:avLst/>
          </a:prstGeom>
          <a:noFill/>
          <a:ln w="28575" cap="flat" cmpd="sng">
            <a:solidFill>
              <a:srgbClr val="38761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6" name="Google Shape;76;p14"/>
          <p:cNvCxnSpPr>
            <a:stCxn id="68" idx="2"/>
          </p:cNvCxnSpPr>
          <p:nvPr/>
        </p:nvCxnSpPr>
        <p:spPr>
          <a:xfrm flipH="1">
            <a:off x="6168100" y="2251900"/>
            <a:ext cx="239700" cy="50100"/>
          </a:xfrm>
          <a:prstGeom prst="straightConnector1">
            <a:avLst/>
          </a:prstGeom>
          <a:noFill/>
          <a:ln w="28575" cap="flat" cmpd="sng">
            <a:solidFill>
              <a:srgbClr val="38761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7" name="Google Shape;77;p14"/>
          <p:cNvCxnSpPr>
            <a:endCxn id="61" idx="3"/>
          </p:cNvCxnSpPr>
          <p:nvPr/>
        </p:nvCxnSpPr>
        <p:spPr>
          <a:xfrm flipH="1">
            <a:off x="6213823" y="3149562"/>
            <a:ext cx="1521900" cy="201600"/>
          </a:xfrm>
          <a:prstGeom prst="straightConnector1">
            <a:avLst/>
          </a:prstGeom>
          <a:noFill/>
          <a:ln w="28575" cap="flat" cmpd="sng">
            <a:solidFill>
              <a:srgbClr val="38761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8" name="Google Shape;78;p14"/>
          <p:cNvCxnSpPr>
            <a:stCxn id="70" idx="2"/>
          </p:cNvCxnSpPr>
          <p:nvPr/>
        </p:nvCxnSpPr>
        <p:spPr>
          <a:xfrm rot="10800000">
            <a:off x="5726100" y="4249400"/>
            <a:ext cx="896100" cy="134100"/>
          </a:xfrm>
          <a:prstGeom prst="straightConnector1">
            <a:avLst/>
          </a:prstGeom>
          <a:noFill/>
          <a:ln w="28575" cap="flat" cmpd="sng">
            <a:solidFill>
              <a:srgbClr val="38761D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7000"/>
    </mc:Choice>
    <mc:Fallback xmlns="">
      <p:transition spd="slow" advClick="0" advTm="47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 txBox="1">
            <a:spLocks noGrp="1"/>
          </p:cNvSpPr>
          <p:nvPr>
            <p:ph type="ctrTitle"/>
          </p:nvPr>
        </p:nvSpPr>
        <p:spPr>
          <a:xfrm>
            <a:off x="311700" y="287375"/>
            <a:ext cx="8520600" cy="46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What are we trying to achieve?</a:t>
            </a:r>
            <a:endParaRPr sz="2500"/>
          </a:p>
        </p:txBody>
      </p:sp>
      <p:sp>
        <p:nvSpPr>
          <p:cNvPr id="84" name="Google Shape;84;p15"/>
          <p:cNvSpPr/>
          <p:nvPr/>
        </p:nvSpPr>
        <p:spPr>
          <a:xfrm>
            <a:off x="444500" y="892950"/>
            <a:ext cx="3683100" cy="4095300"/>
          </a:xfrm>
          <a:prstGeom prst="flowChartAlternateProcess">
            <a:avLst/>
          </a:prstGeom>
          <a:solidFill>
            <a:schemeClr val="lt2"/>
          </a:solidFill>
          <a:ln w="28575" cap="flat" cmpd="sng">
            <a:solidFill>
              <a:srgbClr val="85200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rgbClr val="85200C"/>
                </a:solidFill>
              </a:rPr>
              <a:t>Primary Goal:</a:t>
            </a:r>
            <a:endParaRPr sz="1300" b="1">
              <a:solidFill>
                <a:srgbClr val="85200C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85200C"/>
                </a:solidFill>
              </a:rPr>
              <a:t>Unite Tree Inventory Datasets</a:t>
            </a:r>
            <a:endParaRPr sz="1300">
              <a:solidFill>
                <a:srgbClr val="85200C"/>
              </a:solidFill>
            </a:endParaRPr>
          </a:p>
        </p:txBody>
      </p:sp>
      <p:sp>
        <p:nvSpPr>
          <p:cNvPr id="85" name="Google Shape;85;p15"/>
          <p:cNvSpPr/>
          <p:nvPr/>
        </p:nvSpPr>
        <p:spPr>
          <a:xfrm>
            <a:off x="5108375" y="2385300"/>
            <a:ext cx="3859200" cy="1579800"/>
          </a:xfrm>
          <a:prstGeom prst="flowChartAlternateProcess">
            <a:avLst/>
          </a:prstGeom>
          <a:solidFill>
            <a:schemeClr val="lt2"/>
          </a:solidFill>
          <a:ln w="28575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rgbClr val="38761D"/>
                </a:solidFill>
              </a:rPr>
              <a:t>Provide Added Value: </a:t>
            </a:r>
            <a:r>
              <a:rPr lang="en" sz="1300">
                <a:solidFill>
                  <a:srgbClr val="38761D"/>
                </a:solidFill>
              </a:rPr>
              <a:t>Automation &amp; Insights</a:t>
            </a:r>
            <a:endParaRPr sz="1300">
              <a:solidFill>
                <a:srgbClr val="38761D"/>
              </a:solidFill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-"/>
            </a:pPr>
            <a:r>
              <a:rPr lang="en" sz="1300">
                <a:solidFill>
                  <a:schemeClr val="dk1"/>
                </a:solidFill>
              </a:rPr>
              <a:t>Tree inventories cost the city around $100K each</a:t>
            </a:r>
            <a:endParaRPr sz="1300">
              <a:solidFill>
                <a:schemeClr val="dk1"/>
              </a:solidFill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-"/>
            </a:pPr>
            <a:r>
              <a:rPr lang="en" sz="1300">
                <a:solidFill>
                  <a:schemeClr val="dk1"/>
                </a:solidFill>
              </a:rPr>
              <a:t>Can we partially automate this process?</a:t>
            </a:r>
            <a:endParaRPr sz="1300">
              <a:solidFill>
                <a:schemeClr val="dk1"/>
              </a:solidFill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-"/>
            </a:pPr>
            <a:r>
              <a:rPr lang="en" sz="1300">
                <a:solidFill>
                  <a:schemeClr val="dk1"/>
                </a:solidFill>
              </a:rPr>
              <a:t>Can we provide insights on the best way to direct resources?</a:t>
            </a:r>
            <a:endParaRPr sz="1300">
              <a:solidFill>
                <a:schemeClr val="dk1"/>
              </a:solidFill>
            </a:endParaRPr>
          </a:p>
        </p:txBody>
      </p:sp>
      <p:cxnSp>
        <p:nvCxnSpPr>
          <p:cNvPr id="86" name="Google Shape;86;p15"/>
          <p:cNvCxnSpPr>
            <a:endCxn id="87" idx="1"/>
          </p:cNvCxnSpPr>
          <p:nvPr/>
        </p:nvCxnSpPr>
        <p:spPr>
          <a:xfrm rot="10800000" flipH="1">
            <a:off x="4134425" y="1469100"/>
            <a:ext cx="973800" cy="852300"/>
          </a:xfrm>
          <a:prstGeom prst="straightConnector1">
            <a:avLst/>
          </a:prstGeom>
          <a:noFill/>
          <a:ln w="28575" cap="flat" cmpd="sng">
            <a:solidFill>
              <a:srgbClr val="85200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7" name="Google Shape;87;p15"/>
          <p:cNvSpPr/>
          <p:nvPr/>
        </p:nvSpPr>
        <p:spPr>
          <a:xfrm>
            <a:off x="5108225" y="892950"/>
            <a:ext cx="3859200" cy="1152300"/>
          </a:xfrm>
          <a:prstGeom prst="flowChartAlternateProcess">
            <a:avLst/>
          </a:prstGeom>
          <a:solidFill>
            <a:schemeClr val="lt2"/>
          </a:solidFill>
          <a:ln w="28575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rgbClr val="38761D"/>
                </a:solidFill>
              </a:rPr>
              <a:t>Answer Question: </a:t>
            </a:r>
            <a:r>
              <a:rPr lang="en" sz="1300">
                <a:solidFill>
                  <a:srgbClr val="38761D"/>
                </a:solidFill>
              </a:rPr>
              <a:t>Which trees to plant where?</a:t>
            </a:r>
            <a:endParaRPr sz="1300">
              <a:solidFill>
                <a:srgbClr val="38761D"/>
              </a:solidFill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 sz="1300"/>
              <a:t>Survival analysis and predictive modeling</a:t>
            </a:r>
            <a:endParaRPr sz="130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 sz="1300"/>
              <a:t>Which types of trees will survive the longest in a given location?</a:t>
            </a:r>
            <a:endParaRPr sz="1300"/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</p:txBody>
      </p:sp>
      <p:cxnSp>
        <p:nvCxnSpPr>
          <p:cNvPr id="88" name="Google Shape;88;p15"/>
          <p:cNvCxnSpPr/>
          <p:nvPr/>
        </p:nvCxnSpPr>
        <p:spPr>
          <a:xfrm rot="10800000" flipH="1">
            <a:off x="4134575" y="3201775"/>
            <a:ext cx="973800" cy="852300"/>
          </a:xfrm>
          <a:prstGeom prst="straightConnector1">
            <a:avLst/>
          </a:prstGeom>
          <a:noFill/>
          <a:ln w="28575" cap="flat" cmpd="sng">
            <a:solidFill>
              <a:srgbClr val="85200C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89" name="Google Shape;8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9225" y="1875625"/>
            <a:ext cx="3413650" cy="2728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6"/>
          <p:cNvSpPr txBox="1">
            <a:spLocks noGrp="1"/>
          </p:cNvSpPr>
          <p:nvPr>
            <p:ph type="ctrTitle"/>
          </p:nvPr>
        </p:nvSpPr>
        <p:spPr>
          <a:xfrm>
            <a:off x="311700" y="287375"/>
            <a:ext cx="8520600" cy="46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What data do we have access to? </a:t>
            </a:r>
            <a:endParaRPr sz="2500"/>
          </a:p>
        </p:txBody>
      </p:sp>
      <p:pic>
        <p:nvPicPr>
          <p:cNvPr id="95" name="Google Shape;95;p16"/>
          <p:cNvPicPr preferRelativeResize="0"/>
          <p:nvPr/>
        </p:nvPicPr>
        <p:blipFill rotWithShape="1">
          <a:blip r:embed="rId3">
            <a:alphaModFix/>
          </a:blip>
          <a:srcRect l="24259" r="5907"/>
          <a:stretch/>
        </p:blipFill>
        <p:spPr>
          <a:xfrm>
            <a:off x="4455600" y="797400"/>
            <a:ext cx="4289625" cy="4095351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6"/>
          <p:cNvSpPr txBox="1"/>
          <p:nvPr/>
        </p:nvSpPr>
        <p:spPr>
          <a:xfrm>
            <a:off x="550250" y="749975"/>
            <a:ext cx="3781500" cy="40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38761D"/>
                </a:solidFill>
              </a:rPr>
              <a:t>Tree inventories </a:t>
            </a:r>
            <a:endParaRPr b="1" dirty="0">
              <a:solidFill>
                <a:srgbClr val="38761D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/>
              <a:t>	~ 2009 - parks and streets</a:t>
            </a:r>
            <a:endParaRPr sz="13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/>
              <a:t>	~ 2017 - total city wide</a:t>
            </a:r>
            <a:endParaRPr sz="1300" dirty="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 txBox="1">
            <a:spLocks noGrp="1"/>
          </p:cNvSpPr>
          <p:nvPr>
            <p:ph type="ctrTitle"/>
          </p:nvPr>
        </p:nvSpPr>
        <p:spPr>
          <a:xfrm>
            <a:off x="311700" y="287375"/>
            <a:ext cx="8520600" cy="46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What data do we have access to? </a:t>
            </a:r>
            <a:endParaRPr sz="2500"/>
          </a:p>
        </p:txBody>
      </p:sp>
      <p:pic>
        <p:nvPicPr>
          <p:cNvPr id="102" name="Google Shape;102;p17"/>
          <p:cNvPicPr preferRelativeResize="0"/>
          <p:nvPr/>
        </p:nvPicPr>
        <p:blipFill rotWithShape="1">
          <a:blip r:embed="rId3">
            <a:alphaModFix/>
          </a:blip>
          <a:srcRect l="24259" r="5907"/>
          <a:stretch/>
        </p:blipFill>
        <p:spPr>
          <a:xfrm>
            <a:off x="4455600" y="797400"/>
            <a:ext cx="4289625" cy="4095351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7"/>
          <p:cNvSpPr txBox="1"/>
          <p:nvPr/>
        </p:nvSpPr>
        <p:spPr>
          <a:xfrm>
            <a:off x="550250" y="749975"/>
            <a:ext cx="3781500" cy="40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38761D"/>
                </a:solidFill>
              </a:rPr>
              <a:t>Tree inventories </a:t>
            </a:r>
            <a:endParaRPr b="1" dirty="0">
              <a:solidFill>
                <a:srgbClr val="38761D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/>
              <a:t>	~ 2009 - parks and streets</a:t>
            </a:r>
            <a:endParaRPr sz="13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/>
              <a:t>	~ 2017 - total city wide</a:t>
            </a:r>
            <a:endParaRPr sz="13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38761D"/>
                </a:solidFill>
              </a:rPr>
              <a:t>Data volume</a:t>
            </a:r>
            <a:endParaRPr b="1" dirty="0">
              <a:solidFill>
                <a:srgbClr val="38761D"/>
              </a:solidFill>
            </a:endParaRPr>
          </a:p>
          <a:p>
            <a:pPr marL="0" lvl="0" indent="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/>
              <a:t>12,000 unique trees in 2009</a:t>
            </a:r>
            <a:endParaRPr sz="1300" dirty="0"/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/>
              <a:t>15,000 unique trees in 2017</a:t>
            </a:r>
            <a:endParaRPr sz="1300" dirty="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/>
              <a:t>Over 160 different species across Somerville</a:t>
            </a:r>
            <a:endParaRPr sz="13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 txBox="1"/>
          <p:nvPr/>
        </p:nvSpPr>
        <p:spPr>
          <a:xfrm>
            <a:off x="550250" y="749975"/>
            <a:ext cx="3781500" cy="40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38761D"/>
                </a:solidFill>
              </a:rPr>
              <a:t>Tree inventories </a:t>
            </a:r>
            <a:endParaRPr b="1" dirty="0">
              <a:solidFill>
                <a:srgbClr val="38761D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/>
              <a:t>	~ 2009 - parks and streets</a:t>
            </a:r>
            <a:endParaRPr sz="13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/>
              <a:t>	~ 2017 - total city wide</a:t>
            </a:r>
            <a:endParaRPr sz="13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38761D"/>
                </a:solidFill>
              </a:rPr>
              <a:t>Data volume</a:t>
            </a:r>
            <a:endParaRPr b="1" dirty="0">
              <a:solidFill>
                <a:srgbClr val="38761D"/>
              </a:solidFill>
            </a:endParaRPr>
          </a:p>
          <a:p>
            <a:pPr marL="0" lvl="0" indent="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/>
              <a:t>12,000 unique trees in 2009</a:t>
            </a:r>
            <a:endParaRPr sz="1300" dirty="0"/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/>
              <a:t>15,000 unique trees in 2017</a:t>
            </a:r>
            <a:endParaRPr sz="1300" dirty="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/>
              <a:t>Over 160 different species across Somerville</a:t>
            </a:r>
            <a:endParaRPr sz="13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38761D"/>
                </a:solidFill>
              </a:rPr>
              <a:t>Key information</a:t>
            </a:r>
            <a:endParaRPr b="1" dirty="0">
              <a:solidFill>
                <a:srgbClr val="38761D"/>
              </a:solidFill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/>
              <a:t>Lat/Long coordinates (accuracy varies)</a:t>
            </a:r>
            <a:endParaRPr sz="1300" dirty="0"/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/>
              <a:t>DBH (size of the trees)</a:t>
            </a:r>
            <a:endParaRPr sz="1300" dirty="0"/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/>
              <a:t>Health &amp; condition</a:t>
            </a:r>
            <a:endParaRPr sz="13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/>
              <a:t>	Expert recommendations</a:t>
            </a:r>
            <a:endParaRPr sz="1300" dirty="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/>
          </a:p>
        </p:txBody>
      </p:sp>
      <p:sp>
        <p:nvSpPr>
          <p:cNvPr id="109" name="Google Shape;109;p18"/>
          <p:cNvSpPr txBox="1">
            <a:spLocks noGrp="1"/>
          </p:cNvSpPr>
          <p:nvPr>
            <p:ph type="ctrTitle"/>
          </p:nvPr>
        </p:nvSpPr>
        <p:spPr>
          <a:xfrm>
            <a:off x="311700" y="287375"/>
            <a:ext cx="8520600" cy="46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What data do we have access to? </a:t>
            </a:r>
            <a:endParaRPr sz="2500"/>
          </a:p>
        </p:txBody>
      </p:sp>
      <p:pic>
        <p:nvPicPr>
          <p:cNvPr id="110" name="Google Shape;110;p18"/>
          <p:cNvPicPr preferRelativeResize="0"/>
          <p:nvPr/>
        </p:nvPicPr>
        <p:blipFill rotWithShape="1">
          <a:blip r:embed="rId3">
            <a:alphaModFix/>
          </a:blip>
          <a:srcRect l="24259" r="5907"/>
          <a:stretch/>
        </p:blipFill>
        <p:spPr>
          <a:xfrm>
            <a:off x="4455600" y="797400"/>
            <a:ext cx="4289625" cy="4095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9"/>
          <p:cNvSpPr txBox="1">
            <a:spLocks noGrp="1"/>
          </p:cNvSpPr>
          <p:nvPr>
            <p:ph type="ctrTitle"/>
          </p:nvPr>
        </p:nvSpPr>
        <p:spPr>
          <a:xfrm>
            <a:off x="311700" y="287375"/>
            <a:ext cx="8520600" cy="46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What you didn’t know about Somerville trees</a:t>
            </a:r>
            <a:endParaRPr sz="2500"/>
          </a:p>
        </p:txBody>
      </p:sp>
      <p:pic>
        <p:nvPicPr>
          <p:cNvPr id="116" name="Google Shape;11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9900" y="1045550"/>
            <a:ext cx="1526222" cy="1526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9"/>
          <p:cNvSpPr txBox="1"/>
          <p:nvPr/>
        </p:nvSpPr>
        <p:spPr>
          <a:xfrm>
            <a:off x="759000" y="2900425"/>
            <a:ext cx="1701000" cy="16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A64D79"/>
                </a:solidFill>
              </a:rPr>
              <a:t>Cherry Trees</a:t>
            </a:r>
            <a:endParaRPr b="1">
              <a:solidFill>
                <a:srgbClr val="A64D7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Cherry Plum sees the highest increase 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Japanese Flowering Cherry sees the second highest decrease</a:t>
            </a:r>
            <a:endParaRPr sz="12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0"/>
          <p:cNvSpPr txBox="1">
            <a:spLocks noGrp="1"/>
          </p:cNvSpPr>
          <p:nvPr>
            <p:ph type="ctrTitle"/>
          </p:nvPr>
        </p:nvSpPr>
        <p:spPr>
          <a:xfrm>
            <a:off x="311700" y="287375"/>
            <a:ext cx="8520600" cy="46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What you didn’t know about Somerville trees</a:t>
            </a:r>
            <a:endParaRPr sz="2500"/>
          </a:p>
        </p:txBody>
      </p:sp>
      <p:pic>
        <p:nvPicPr>
          <p:cNvPr id="123" name="Google Shape;12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9900" y="1045550"/>
            <a:ext cx="1526222" cy="152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86300" y="2794975"/>
            <a:ext cx="1905000" cy="190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0"/>
          <p:cNvSpPr txBox="1"/>
          <p:nvPr/>
        </p:nvSpPr>
        <p:spPr>
          <a:xfrm>
            <a:off x="3688300" y="877650"/>
            <a:ext cx="1701000" cy="16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999999"/>
                </a:solidFill>
              </a:rPr>
              <a:t>Silver Maple</a:t>
            </a:r>
            <a:endParaRPr b="1"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Largest tree (by DBH) existing in Somerville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Can be found at a secret location in West Somerville</a:t>
            </a:r>
            <a:endParaRPr sz="1200"/>
          </a:p>
        </p:txBody>
      </p:sp>
      <p:sp>
        <p:nvSpPr>
          <p:cNvPr id="126" name="Google Shape;126;p20"/>
          <p:cNvSpPr txBox="1"/>
          <p:nvPr/>
        </p:nvSpPr>
        <p:spPr>
          <a:xfrm>
            <a:off x="759000" y="2900425"/>
            <a:ext cx="1701000" cy="16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A64D79"/>
                </a:solidFill>
              </a:rPr>
              <a:t>Cherry Trees</a:t>
            </a:r>
            <a:endParaRPr b="1">
              <a:solidFill>
                <a:srgbClr val="A64D7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Cherry Plum sees the highest increase 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Japanese Flowering Cherry sees the second highest decrease</a:t>
            </a:r>
            <a:endParaRPr sz="1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/>
    </mc:Choice>
    <mc:Fallback>
      <p:transition spd="slow" advClick="0" advTm="8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1"/>
          <p:cNvSpPr txBox="1">
            <a:spLocks noGrp="1"/>
          </p:cNvSpPr>
          <p:nvPr>
            <p:ph type="ctrTitle"/>
          </p:nvPr>
        </p:nvSpPr>
        <p:spPr>
          <a:xfrm>
            <a:off x="311700" y="287375"/>
            <a:ext cx="8520600" cy="46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What you didn’t know about Somerville trees</a:t>
            </a:r>
            <a:endParaRPr sz="2500"/>
          </a:p>
        </p:txBody>
      </p:sp>
      <p:pic>
        <p:nvPicPr>
          <p:cNvPr id="132" name="Google Shape;13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10575" y="1045550"/>
            <a:ext cx="1526225" cy="1526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9900" y="1045550"/>
            <a:ext cx="1526222" cy="1526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1"/>
          <p:cNvSpPr txBox="1"/>
          <p:nvPr/>
        </p:nvSpPr>
        <p:spPr>
          <a:xfrm>
            <a:off x="6423188" y="2900425"/>
            <a:ext cx="1701000" cy="16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BF9000"/>
                </a:solidFill>
              </a:rPr>
              <a:t>Stumps</a:t>
            </a:r>
            <a:endParaRPr b="1" dirty="0">
              <a:solidFill>
                <a:srgbClr val="BF9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/>
              <a:t>Sharp increase in the number of recorded stumps from 2009 </a:t>
            </a:r>
            <a:r>
              <a:rPr lang="en" sz="1200"/>
              <a:t>to 2017</a:t>
            </a:r>
            <a:endParaRPr sz="1200" dirty="0"/>
          </a:p>
        </p:txBody>
      </p:sp>
      <p:pic>
        <p:nvPicPr>
          <p:cNvPr id="135" name="Google Shape;135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86300" y="2794975"/>
            <a:ext cx="1905000" cy="190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1"/>
          <p:cNvSpPr txBox="1"/>
          <p:nvPr/>
        </p:nvSpPr>
        <p:spPr>
          <a:xfrm>
            <a:off x="3688300" y="877650"/>
            <a:ext cx="1701000" cy="16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999999"/>
                </a:solidFill>
              </a:rPr>
              <a:t>Silver Maple</a:t>
            </a:r>
            <a:endParaRPr b="1"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Largest tree (by DBH) existing in Somerville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Can be found at a secret location in West Somerville</a:t>
            </a:r>
            <a:endParaRPr sz="1200"/>
          </a:p>
        </p:txBody>
      </p:sp>
      <p:sp>
        <p:nvSpPr>
          <p:cNvPr id="137" name="Google Shape;137;p21"/>
          <p:cNvSpPr txBox="1"/>
          <p:nvPr/>
        </p:nvSpPr>
        <p:spPr>
          <a:xfrm>
            <a:off x="759000" y="2900425"/>
            <a:ext cx="1701000" cy="16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A64D79"/>
                </a:solidFill>
              </a:rPr>
              <a:t>Cherry Trees</a:t>
            </a:r>
            <a:endParaRPr b="1">
              <a:solidFill>
                <a:srgbClr val="A64D7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Cherry Plum sees the highest increase 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Japanese Flowering Cherry sees the second highest decrease</a:t>
            </a:r>
            <a:endParaRPr sz="1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2000"/>
    </mc:Choice>
    <mc:Fallback>
      <p:transition spd="slow" advClick="0" advTm="12000"/>
    </mc:Fallback>
  </mc:AlternateContent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1093</Words>
  <Application>Microsoft Office PowerPoint</Application>
  <PresentationFormat>On-screen Show (16:9)</PresentationFormat>
  <Paragraphs>152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Arial</vt:lpstr>
      <vt:lpstr>Simple Light</vt:lpstr>
      <vt:lpstr>PowerPoint Presentation</vt:lpstr>
      <vt:lpstr>Why are trees so important?</vt:lpstr>
      <vt:lpstr>What are we trying to achieve?</vt:lpstr>
      <vt:lpstr>What data do we have access to? </vt:lpstr>
      <vt:lpstr>What data do we have access to? </vt:lpstr>
      <vt:lpstr>What data do we have access to? </vt:lpstr>
      <vt:lpstr>What you didn’t know about Somerville trees</vt:lpstr>
      <vt:lpstr>What you didn’t know about Somerville trees</vt:lpstr>
      <vt:lpstr>What you didn’t know about Somerville trees</vt:lpstr>
      <vt:lpstr>How do we plan to approach the project?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Caroline Stedman</cp:lastModifiedBy>
  <cp:revision>3</cp:revision>
  <dcterms:modified xsi:type="dcterms:W3CDTF">2020-09-16T00:55:15Z</dcterms:modified>
</cp:coreProperties>
</file>