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5143500" cx="9144000"/>
  <p:notesSz cx="6858000" cy="9144000"/>
  <p:embeddedFontLst>
    <p:embeddedFont>
      <p:font typeface="Roboto"/>
      <p:regular r:id="rId11"/>
      <p:bold r:id="rId12"/>
      <p:italic r:id="rId13"/>
      <p:boldItalic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2FF9A08-C382-4620-9171-4C402C52C74A}">
  <a:tblStyle styleId="{B2FF9A08-C382-4620-9171-4C402C52C74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slide" Target="slides/slide4.xml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Lato-regular.fntdata"/><Relationship Id="rId14" Type="http://schemas.openxmlformats.org/officeDocument/2006/relationships/font" Target="fonts/Roboto-boldItalic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8" Type="http://schemas.openxmlformats.org/officeDocument/2006/relationships/font" Target="fonts/Lato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1231ff5a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1231ff5a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a8f908112c_1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a8f908112c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b18a6ef744_3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b18a6ef744_3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b18a6ef744_2_5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b18a6ef744_2_5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7.png"/><Relationship Id="rId7" Type="http://schemas.openxmlformats.org/officeDocument/2006/relationships/image" Target="../media/image6.png"/><Relationship Id="rId8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83100" y="588775"/>
            <a:ext cx="2750100" cy="44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100">
              <a:solidFill>
                <a:srgbClr val="EC8F9C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100">
              <a:solidFill>
                <a:srgbClr val="EC8F9C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rgbClr val="EC8F9C"/>
                </a:solidFill>
              </a:rPr>
              <a:t>PROBLEM</a:t>
            </a:r>
            <a:endParaRPr b="1" sz="1100">
              <a:solidFill>
                <a:srgbClr val="EC8F9C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93A1AD"/>
                </a:solidFill>
              </a:rPr>
              <a:t>Fashion retailers constantly </a:t>
            </a:r>
            <a:r>
              <a:rPr lang="en" sz="900">
                <a:solidFill>
                  <a:srgbClr val="000000"/>
                </a:solidFill>
              </a:rPr>
              <a:t>reallocate inventory</a:t>
            </a:r>
            <a:r>
              <a:rPr lang="en" sz="900">
                <a:solidFill>
                  <a:srgbClr val="93A1AD"/>
                </a:solidFill>
              </a:rPr>
              <a:t>, but they cannot determine optimal allocations. Maximise profits by </a:t>
            </a:r>
            <a:r>
              <a:rPr lang="en" sz="900">
                <a:solidFill>
                  <a:srgbClr val="000000"/>
                </a:solidFill>
              </a:rPr>
              <a:t>accurately forecasting sales</a:t>
            </a:r>
            <a:r>
              <a:rPr lang="en" sz="900">
                <a:solidFill>
                  <a:srgbClr val="93A1AD"/>
                </a:solidFill>
              </a:rPr>
              <a:t>. Prevent stock-outs by </a:t>
            </a:r>
            <a:r>
              <a:rPr lang="en" sz="900">
                <a:solidFill>
                  <a:srgbClr val="000000"/>
                </a:solidFill>
              </a:rPr>
              <a:t>optimising product reallocations</a:t>
            </a:r>
            <a:r>
              <a:rPr lang="en" sz="900">
                <a:solidFill>
                  <a:srgbClr val="93A1AD"/>
                </a:solidFill>
              </a:rPr>
              <a:t> based on </a:t>
            </a:r>
            <a:r>
              <a:rPr lang="en" sz="900">
                <a:solidFill>
                  <a:srgbClr val="000000"/>
                </a:solidFill>
              </a:rPr>
              <a:t>sales-inventory gaps</a:t>
            </a:r>
            <a:r>
              <a:rPr lang="en" sz="900">
                <a:solidFill>
                  <a:srgbClr val="93A1AD"/>
                </a:solidFill>
              </a:rPr>
              <a:t>.</a:t>
            </a:r>
            <a:endParaRPr sz="11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EC8F9C"/>
                </a:solidFill>
              </a:rPr>
              <a:t>DATA</a:t>
            </a:r>
            <a:endParaRPr b="1" sz="1100">
              <a:solidFill>
                <a:srgbClr val="EC8F9C"/>
              </a:solidFill>
            </a:endParaRPr>
          </a:p>
          <a:p>
            <a:pPr indent="-120650" lvl="0" marL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1AD"/>
              </a:buClr>
              <a:buSzPts val="900"/>
              <a:buChar char="●"/>
            </a:pPr>
            <a:r>
              <a:rPr lang="en" sz="900">
                <a:solidFill>
                  <a:srgbClr val="93A1AD"/>
                </a:solidFill>
              </a:rPr>
              <a:t>Historical </a:t>
            </a:r>
            <a:r>
              <a:rPr lang="en" sz="900">
                <a:solidFill>
                  <a:srgbClr val="000000"/>
                </a:solidFill>
              </a:rPr>
              <a:t>Sales</a:t>
            </a:r>
            <a:endParaRPr sz="900">
              <a:solidFill>
                <a:srgbClr val="000000"/>
              </a:solidFill>
            </a:endParaRPr>
          </a:p>
          <a:p>
            <a:pPr indent="-120650" lvl="0" marL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1AD"/>
              </a:buClr>
              <a:buSzPts val="900"/>
              <a:buChar char="●"/>
            </a:pPr>
            <a:r>
              <a:rPr lang="en" sz="900">
                <a:solidFill>
                  <a:srgbClr val="93A1AD"/>
                </a:solidFill>
              </a:rPr>
              <a:t>Historical </a:t>
            </a:r>
            <a:r>
              <a:rPr lang="en" sz="900">
                <a:solidFill>
                  <a:srgbClr val="000000"/>
                </a:solidFill>
              </a:rPr>
              <a:t>Inventory Levels</a:t>
            </a:r>
            <a:endParaRPr sz="900">
              <a:solidFill>
                <a:srgbClr val="000000"/>
              </a:solidFill>
            </a:endParaRPr>
          </a:p>
          <a:p>
            <a:pPr indent="-120650" lvl="0" marL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1AD"/>
              </a:buClr>
              <a:buSzPts val="900"/>
              <a:buChar char="●"/>
            </a:pPr>
            <a:r>
              <a:rPr lang="en" sz="900">
                <a:solidFill>
                  <a:srgbClr val="000000"/>
                </a:solidFill>
              </a:rPr>
              <a:t>Article Attributes</a:t>
            </a:r>
            <a:r>
              <a:rPr lang="en" sz="900">
                <a:solidFill>
                  <a:srgbClr val="93A1AD"/>
                </a:solidFill>
              </a:rPr>
              <a:t> (Color/Brand/Product Type...)</a:t>
            </a:r>
            <a:endParaRPr sz="900">
              <a:solidFill>
                <a:srgbClr val="93A1AD"/>
              </a:solidFill>
            </a:endParaRPr>
          </a:p>
          <a:p>
            <a:pPr indent="-120650" lvl="0" marL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1AD"/>
              </a:buClr>
              <a:buSzPts val="900"/>
              <a:buChar char="●"/>
            </a:pPr>
            <a:r>
              <a:rPr lang="en" sz="900">
                <a:solidFill>
                  <a:srgbClr val="000000"/>
                </a:solidFill>
              </a:rPr>
              <a:t>Weather Data</a:t>
            </a:r>
            <a:r>
              <a:rPr lang="en" sz="900">
                <a:solidFill>
                  <a:srgbClr val="93A1AD"/>
                </a:solidFill>
              </a:rPr>
              <a:t> (Temperature, Snow, Wind…)</a:t>
            </a:r>
            <a:endParaRPr b="1" sz="1100">
              <a:solidFill>
                <a:srgbClr val="EC8F9C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100">
              <a:solidFill>
                <a:srgbClr val="EC8F9C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rgbClr val="EC8F9C"/>
                </a:solidFill>
              </a:rPr>
              <a:t>OBJECTIVE</a:t>
            </a:r>
            <a:endParaRPr sz="900">
              <a:solidFill>
                <a:srgbClr val="000000"/>
              </a:solidFill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2893050" y="1007400"/>
            <a:ext cx="3116400" cy="3861600"/>
          </a:xfrm>
          <a:prstGeom prst="rect">
            <a:avLst/>
          </a:prstGeom>
          <a:noFill/>
          <a:ln cap="flat" cmpd="sng" w="9525">
            <a:solidFill>
              <a:srgbClr val="00AAA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15307" l="18501" r="18759" t="11938"/>
          <a:stretch/>
        </p:blipFill>
        <p:spPr>
          <a:xfrm>
            <a:off x="8665132" y="4603325"/>
            <a:ext cx="400243" cy="46415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6169650" y="1007400"/>
            <a:ext cx="2848200" cy="1397400"/>
          </a:xfrm>
          <a:prstGeom prst="rect">
            <a:avLst/>
          </a:prstGeom>
          <a:noFill/>
          <a:ln cap="flat" cmpd="sng" w="9525">
            <a:solidFill>
              <a:srgbClr val="946E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>
            <p:ph idx="1" type="body"/>
          </p:nvPr>
        </p:nvSpPr>
        <p:spPr>
          <a:xfrm>
            <a:off x="2955325" y="588725"/>
            <a:ext cx="2939400" cy="431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100">
              <a:solidFill>
                <a:srgbClr val="EC8F9C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100">
              <a:solidFill>
                <a:srgbClr val="EC8F9C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rgbClr val="00AAAD"/>
                </a:solidFill>
              </a:rPr>
              <a:t>FORECASTING</a:t>
            </a:r>
            <a:endParaRPr b="1" sz="1100">
              <a:solidFill>
                <a:srgbClr val="00AAAD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600">
              <a:solidFill>
                <a:srgbClr val="00AAAD"/>
              </a:solidFill>
            </a:endParaRPr>
          </a:p>
          <a:p>
            <a:pPr indent="-120650" lvl="0" marL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1AD"/>
              </a:buClr>
              <a:buSzPts val="900"/>
              <a:buChar char="●"/>
            </a:pPr>
            <a:r>
              <a:rPr lang="en" sz="900">
                <a:solidFill>
                  <a:srgbClr val="000000"/>
                </a:solidFill>
              </a:rPr>
              <a:t>Baseline:</a:t>
            </a:r>
            <a:r>
              <a:rPr lang="en" sz="900">
                <a:solidFill>
                  <a:srgbClr val="93A1AD"/>
                </a:solidFill>
              </a:rPr>
              <a:t> simple baseline that predicts next period’s sales to be the same as the previous period’s sales</a:t>
            </a:r>
            <a:endParaRPr sz="900">
              <a:solidFill>
                <a:srgbClr val="93A1AD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93A1AD"/>
              </a:solidFill>
            </a:endParaRPr>
          </a:p>
          <a:p>
            <a:pPr indent="-120650" lvl="0" marL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1AD"/>
              </a:buClr>
              <a:buSzPts val="900"/>
              <a:buChar char="●"/>
            </a:pPr>
            <a:r>
              <a:rPr lang="en" sz="900">
                <a:solidFill>
                  <a:srgbClr val="000000"/>
                </a:solidFill>
              </a:rPr>
              <a:t>LSTM:</a:t>
            </a:r>
            <a:r>
              <a:rPr lang="en" sz="900">
                <a:solidFill>
                  <a:srgbClr val="93A1AD"/>
                </a:solidFill>
              </a:rPr>
              <a:t>  long short-term memory network with embeddings for categorical features and augmented weather data</a:t>
            </a:r>
            <a:endParaRPr sz="900">
              <a:solidFill>
                <a:srgbClr val="93A1AD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93A1AD"/>
              </a:solidFill>
            </a:endParaRPr>
          </a:p>
          <a:p>
            <a:pPr indent="-120650" lvl="0" marL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1AD"/>
              </a:buClr>
              <a:buSzPts val="900"/>
              <a:buChar char="●"/>
            </a:pPr>
            <a:r>
              <a:rPr lang="en" sz="900">
                <a:solidFill>
                  <a:srgbClr val="000000"/>
                </a:solidFill>
              </a:rPr>
              <a:t>SARIMAX:</a:t>
            </a:r>
            <a:r>
              <a:rPr lang="en" sz="900">
                <a:solidFill>
                  <a:srgbClr val="93A1AD"/>
                </a:solidFill>
              </a:rPr>
              <a:t> Feature-wise time-series prediction, followed by random-forest aggregation</a:t>
            </a:r>
            <a:endParaRPr sz="900">
              <a:solidFill>
                <a:srgbClr val="93A1AD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93A1AD"/>
              </a:solidFill>
            </a:endParaRPr>
          </a:p>
          <a:p>
            <a:pPr indent="-120650" lvl="0" marL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1AD"/>
              </a:buClr>
              <a:buSzPts val="900"/>
              <a:buChar char="●"/>
            </a:pPr>
            <a:r>
              <a:rPr lang="en" sz="900">
                <a:solidFill>
                  <a:srgbClr val="000000"/>
                </a:solidFill>
              </a:rPr>
              <a:t>LightGBM: </a:t>
            </a:r>
            <a:r>
              <a:rPr lang="en" sz="900">
                <a:solidFill>
                  <a:srgbClr val="93A1AD"/>
                </a:solidFill>
              </a:rPr>
              <a:t>gradient-boosted trees using lagged product and product-attribute-level sales</a:t>
            </a:r>
            <a:r>
              <a:rPr lang="en" sz="900">
                <a:solidFill>
                  <a:schemeClr val="lt2"/>
                </a:solidFill>
              </a:rPr>
              <a:t> </a:t>
            </a:r>
            <a:endParaRPr sz="900">
              <a:solidFill>
                <a:schemeClr val="lt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93A1AD"/>
              </a:solidFill>
            </a:endParaRPr>
          </a:p>
        </p:txBody>
      </p:sp>
      <p:sp>
        <p:nvSpPr>
          <p:cNvPr id="59" name="Google Shape;59;p13"/>
          <p:cNvSpPr txBox="1"/>
          <p:nvPr>
            <p:ph idx="2" type="body"/>
          </p:nvPr>
        </p:nvSpPr>
        <p:spPr>
          <a:xfrm>
            <a:off x="6153600" y="588725"/>
            <a:ext cx="2880300" cy="43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100">
              <a:solidFill>
                <a:srgbClr val="EC8F9C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rgbClr val="EC8F9C"/>
                </a:solidFill>
              </a:rPr>
              <a:t> 		</a:t>
            </a:r>
            <a:endParaRPr b="1" sz="1100">
              <a:solidFill>
                <a:srgbClr val="EC8F9C"/>
              </a:solidFill>
            </a:endParaRPr>
          </a:p>
          <a:p>
            <a:pPr indent="457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rgbClr val="946EB7"/>
                </a:solidFill>
              </a:rPr>
              <a:t>OPTIMIZATION</a:t>
            </a:r>
            <a:endParaRPr b="1" sz="1100">
              <a:solidFill>
                <a:srgbClr val="EC8F9C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9E9E9E"/>
                </a:solidFill>
              </a:rPr>
              <a:t>Used </a:t>
            </a:r>
            <a:r>
              <a:rPr lang="en" sz="900">
                <a:solidFill>
                  <a:srgbClr val="000000"/>
                </a:solidFill>
              </a:rPr>
              <a:t>Mixed Integer Linear Programming</a:t>
            </a:r>
            <a:r>
              <a:rPr lang="en" sz="900">
                <a:solidFill>
                  <a:srgbClr val="9E9E9E"/>
                </a:solidFill>
              </a:rPr>
              <a:t> at</a:t>
            </a:r>
            <a:r>
              <a:rPr lang="en" sz="900">
                <a:solidFill>
                  <a:srgbClr val="93A1AD"/>
                </a:solidFill>
              </a:rPr>
              <a:t> a Size/Article/Store level</a:t>
            </a:r>
            <a:endParaRPr sz="900">
              <a:solidFill>
                <a:srgbClr val="93A1AD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93A1AD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100">
              <a:solidFill>
                <a:srgbClr val="EC8F9C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93A1AD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93A1AD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93A1AD"/>
                </a:solidFill>
              </a:rPr>
              <a:t>With </a:t>
            </a:r>
            <a:r>
              <a:rPr lang="en" sz="900">
                <a:solidFill>
                  <a:srgbClr val="93A1AD"/>
                </a:solidFill>
              </a:rPr>
              <a:t>I </a:t>
            </a:r>
            <a:r>
              <a:rPr lang="en" sz="900">
                <a:solidFill>
                  <a:srgbClr val="000000"/>
                </a:solidFill>
              </a:rPr>
              <a:t>inventory level</a:t>
            </a:r>
            <a:r>
              <a:rPr lang="en" sz="900">
                <a:solidFill>
                  <a:srgbClr val="93A1AD"/>
                </a:solidFill>
              </a:rPr>
              <a:t>, F </a:t>
            </a:r>
            <a:r>
              <a:rPr lang="en" sz="900">
                <a:solidFill>
                  <a:srgbClr val="000000"/>
                </a:solidFill>
              </a:rPr>
              <a:t>forecasted sales</a:t>
            </a:r>
            <a:r>
              <a:rPr lang="en" sz="900">
                <a:solidFill>
                  <a:srgbClr val="93A1AD"/>
                </a:solidFill>
              </a:rPr>
              <a:t>, </a:t>
            </a:r>
            <a:endParaRPr sz="900">
              <a:solidFill>
                <a:srgbClr val="93A1AD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93A1AD"/>
                </a:solidFill>
              </a:rPr>
              <a:t>S </a:t>
            </a:r>
            <a:r>
              <a:rPr lang="en" sz="900">
                <a:solidFill>
                  <a:srgbClr val="000000"/>
                </a:solidFill>
              </a:rPr>
              <a:t>number of shifts</a:t>
            </a:r>
            <a:r>
              <a:rPr lang="en" sz="900">
                <a:solidFill>
                  <a:srgbClr val="93A1AD"/>
                </a:solidFill>
              </a:rPr>
              <a:t>, M number of </a:t>
            </a:r>
            <a:r>
              <a:rPr lang="en" sz="900">
                <a:solidFill>
                  <a:srgbClr val="000000"/>
                </a:solidFill>
              </a:rPr>
              <a:t>missing sizes</a:t>
            </a:r>
            <a:endParaRPr sz="9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93A1AD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rgbClr val="EC8F9C"/>
                </a:solidFill>
              </a:rPr>
              <a:t>CONTRIBUTIONS</a:t>
            </a:r>
            <a:endParaRPr b="1" sz="1100">
              <a:solidFill>
                <a:srgbClr val="EC8F9C"/>
              </a:solidFill>
            </a:endParaRPr>
          </a:p>
          <a:p>
            <a:pPr indent="-120650" lvl="0" marL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1AD"/>
              </a:buClr>
              <a:buSzPts val="900"/>
              <a:buChar char="●"/>
            </a:pPr>
            <a:r>
              <a:rPr lang="en" sz="900">
                <a:solidFill>
                  <a:srgbClr val="93A1AD"/>
                </a:solidFill>
              </a:rPr>
              <a:t>Designed </a:t>
            </a:r>
            <a:r>
              <a:rPr lang="en" sz="900">
                <a:solidFill>
                  <a:schemeClr val="dk1"/>
                </a:solidFill>
              </a:rPr>
              <a:t>custom metric</a:t>
            </a:r>
            <a:r>
              <a:rPr lang="en" sz="900">
                <a:solidFill>
                  <a:srgbClr val="93A1AD"/>
                </a:solidFill>
              </a:rPr>
              <a:t>, specific to </a:t>
            </a:r>
            <a:r>
              <a:rPr lang="en" sz="900">
                <a:solidFill>
                  <a:schemeClr val="dk1"/>
                </a:solidFill>
              </a:rPr>
              <a:t>business use case</a:t>
            </a:r>
            <a:endParaRPr sz="900">
              <a:solidFill>
                <a:schemeClr val="dk1"/>
              </a:solidFill>
            </a:endParaRPr>
          </a:p>
          <a:p>
            <a:pPr indent="-120650" lvl="0" marL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1AD"/>
              </a:buClr>
              <a:buSzPts val="900"/>
              <a:buChar char="●"/>
            </a:pPr>
            <a:r>
              <a:rPr lang="en" sz="900">
                <a:solidFill>
                  <a:srgbClr val="93A1AD"/>
                </a:solidFill>
              </a:rPr>
              <a:t>Augmented predictors with </a:t>
            </a:r>
            <a:r>
              <a:rPr lang="en" sz="900">
                <a:solidFill>
                  <a:schemeClr val="dk1"/>
                </a:solidFill>
              </a:rPr>
              <a:t>alternate data</a:t>
            </a:r>
            <a:r>
              <a:rPr lang="en" sz="900">
                <a:solidFill>
                  <a:srgbClr val="93A1AD"/>
                </a:solidFill>
              </a:rPr>
              <a:t> sources</a:t>
            </a:r>
            <a:endParaRPr sz="900">
              <a:solidFill>
                <a:srgbClr val="93A1AD"/>
              </a:solidFill>
            </a:endParaRPr>
          </a:p>
          <a:p>
            <a:pPr indent="-120650" lvl="0" marL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1AD"/>
              </a:buClr>
              <a:buSzPts val="900"/>
              <a:buChar char="●"/>
            </a:pPr>
            <a:r>
              <a:rPr lang="en" sz="900">
                <a:solidFill>
                  <a:srgbClr val="93A1AD"/>
                </a:solidFill>
              </a:rPr>
              <a:t>Built </a:t>
            </a:r>
            <a:r>
              <a:rPr lang="en" sz="900">
                <a:solidFill>
                  <a:schemeClr val="dk1"/>
                </a:solidFill>
              </a:rPr>
              <a:t>LSTM to perform time-series forecast</a:t>
            </a:r>
            <a:r>
              <a:rPr lang="en" sz="900">
                <a:solidFill>
                  <a:srgbClr val="93A1AD"/>
                </a:solidFill>
              </a:rPr>
              <a:t> for weekly article/store level sales. Incorporated </a:t>
            </a:r>
            <a:r>
              <a:rPr lang="en" sz="900">
                <a:solidFill>
                  <a:srgbClr val="000000"/>
                </a:solidFill>
              </a:rPr>
              <a:t>embedding layers</a:t>
            </a:r>
            <a:r>
              <a:rPr lang="en" sz="900">
                <a:solidFill>
                  <a:srgbClr val="93A1AD"/>
                </a:solidFill>
              </a:rPr>
              <a:t> to represent categorical features and used augmented </a:t>
            </a:r>
            <a:r>
              <a:rPr lang="en" sz="900">
                <a:solidFill>
                  <a:srgbClr val="000000"/>
                </a:solidFill>
              </a:rPr>
              <a:t>weather data</a:t>
            </a:r>
            <a:endParaRPr sz="900">
              <a:solidFill>
                <a:srgbClr val="000000"/>
              </a:solidFill>
            </a:endParaRPr>
          </a:p>
          <a:p>
            <a:pPr indent="-120650" lvl="0" marL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1AD"/>
              </a:buClr>
              <a:buSzPts val="900"/>
              <a:buChar char="●"/>
            </a:pPr>
            <a:r>
              <a:rPr lang="en" sz="900">
                <a:solidFill>
                  <a:schemeClr val="dk1"/>
                </a:solidFill>
              </a:rPr>
              <a:t>Modified SARIMAX </a:t>
            </a:r>
            <a:r>
              <a:rPr lang="en" sz="900">
                <a:solidFill>
                  <a:srgbClr val="93A1AD"/>
                </a:solidFill>
              </a:rPr>
              <a:t>time series modelling on feature level data to </a:t>
            </a:r>
            <a:r>
              <a:rPr lang="en" sz="900">
                <a:solidFill>
                  <a:schemeClr val="dk1"/>
                </a:solidFill>
              </a:rPr>
              <a:t>predict sales for articles without sales histories</a:t>
            </a:r>
            <a:endParaRPr sz="900">
              <a:solidFill>
                <a:schemeClr val="dk1"/>
              </a:solidFill>
            </a:endParaRPr>
          </a:p>
          <a:p>
            <a:pPr indent="-120650" lvl="0" marL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1AD"/>
              </a:buClr>
              <a:buSzPts val="900"/>
              <a:buChar char="●"/>
            </a:pPr>
            <a:r>
              <a:rPr lang="en" sz="900">
                <a:solidFill>
                  <a:srgbClr val="93A1AD"/>
                </a:solidFill>
                <a:latin typeface="Lato"/>
                <a:ea typeface="Lato"/>
                <a:cs typeface="Lato"/>
                <a:sym typeface="Lato"/>
              </a:rPr>
              <a:t>Built</a:t>
            </a:r>
            <a:r>
              <a:rPr lang="en" sz="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LightGBM model that performs best</a:t>
            </a:r>
            <a:r>
              <a:rPr lang="en" sz="900">
                <a:solidFill>
                  <a:srgbClr val="F46524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" sz="900">
                <a:solidFill>
                  <a:srgbClr val="93A1AD"/>
                </a:solidFill>
                <a:latin typeface="Lato"/>
                <a:ea typeface="Lato"/>
                <a:cs typeface="Lato"/>
                <a:sym typeface="Lato"/>
              </a:rPr>
              <a:t>out of all approaches tried</a:t>
            </a:r>
            <a:endParaRPr sz="900">
              <a:solidFill>
                <a:schemeClr val="dk1"/>
              </a:solidFill>
            </a:endParaRPr>
          </a:p>
          <a:p>
            <a:pPr indent="-120650" lvl="0" marL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1AD"/>
              </a:buClr>
              <a:buSzPts val="900"/>
              <a:buChar char="●"/>
            </a:pPr>
            <a:r>
              <a:rPr lang="en" sz="900">
                <a:solidFill>
                  <a:schemeClr val="dk1"/>
                </a:solidFill>
              </a:rPr>
              <a:t>Used Linear Constraint Optimization</a:t>
            </a:r>
            <a:r>
              <a:rPr lang="en" sz="900">
                <a:solidFill>
                  <a:srgbClr val="93A1AD"/>
                </a:solidFill>
              </a:rPr>
              <a:t> with </a:t>
            </a:r>
            <a:r>
              <a:rPr lang="en" sz="900">
                <a:solidFill>
                  <a:schemeClr val="dk1"/>
                </a:solidFill>
              </a:rPr>
              <a:t>regularization</a:t>
            </a:r>
            <a:r>
              <a:rPr lang="en" sz="900">
                <a:solidFill>
                  <a:srgbClr val="93A1AD"/>
                </a:solidFill>
              </a:rPr>
              <a:t> to limit the number of shifts and the number of missing sizes.</a:t>
            </a:r>
            <a:endParaRPr sz="900">
              <a:solidFill>
                <a:srgbClr val="93A1AD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93A1AD"/>
              </a:solidFill>
            </a:endParaRPr>
          </a:p>
        </p:txBody>
      </p:sp>
      <p:sp>
        <p:nvSpPr>
          <p:cNvPr id="60" name="Google Shape;60;p13"/>
          <p:cNvSpPr txBox="1"/>
          <p:nvPr>
            <p:ph type="title"/>
          </p:nvPr>
        </p:nvSpPr>
        <p:spPr>
          <a:xfrm>
            <a:off x="0" y="-12175"/>
            <a:ext cx="9144000" cy="664500"/>
          </a:xfrm>
          <a:prstGeom prst="rect">
            <a:avLst/>
          </a:prstGeom>
          <a:solidFill>
            <a:srgbClr val="A51C30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FFFFFF"/>
                </a:solidFill>
              </a:rPr>
              <a:t>Reimagining Inventory Management for Fashion Retail</a:t>
            </a:r>
            <a:endParaRPr sz="1900">
              <a:solidFill>
                <a:srgbClr val="FFFFFF"/>
              </a:solidFill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0" y="159300"/>
            <a:ext cx="9144000" cy="74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FFFFFF"/>
                </a:solidFill>
              </a:rPr>
              <a:t>Kaivalya Rawal</a:t>
            </a:r>
            <a:r>
              <a:rPr lang="en" sz="1200">
                <a:solidFill>
                  <a:schemeClr val="lt1"/>
                </a:solidFill>
              </a:rPr>
              <a:t>                </a:t>
            </a:r>
            <a:r>
              <a:rPr lang="en" sz="1200">
                <a:solidFill>
                  <a:srgbClr val="FFFFFF"/>
                </a:solidFill>
              </a:rPr>
              <a:t>|</a:t>
            </a:r>
            <a:r>
              <a:rPr lang="en" sz="1200">
                <a:solidFill>
                  <a:schemeClr val="lt1"/>
                </a:solidFill>
              </a:rPr>
              <a:t>                Austin Rochon                </a:t>
            </a:r>
            <a:r>
              <a:rPr lang="en" sz="1200">
                <a:solidFill>
                  <a:srgbClr val="FFFFFF"/>
                </a:solidFill>
              </a:rPr>
              <a:t>|</a:t>
            </a:r>
            <a:r>
              <a:rPr lang="en" sz="1200">
                <a:solidFill>
                  <a:schemeClr val="lt1"/>
                </a:solidFill>
              </a:rPr>
              <a:t>               Victor Sheng                </a:t>
            </a:r>
            <a:r>
              <a:rPr lang="en" sz="1200">
                <a:solidFill>
                  <a:srgbClr val="FFFFFF"/>
                </a:solidFill>
              </a:rPr>
              <a:t>|</a:t>
            </a:r>
            <a:r>
              <a:rPr lang="en" sz="1200">
                <a:solidFill>
                  <a:schemeClr val="lt1"/>
                </a:solidFill>
              </a:rPr>
              <a:t>                William Palmer</a:t>
            </a:r>
            <a:endParaRPr sz="1200">
              <a:solidFill>
                <a:srgbClr val="FFFFFF"/>
              </a:solidFill>
            </a:endParaRPr>
          </a:p>
        </p:txBody>
      </p:sp>
      <p:pic>
        <p:nvPicPr>
          <p:cNvPr id="62" name="Google Shape;62;p13"/>
          <p:cNvPicPr preferRelativeResize="0"/>
          <p:nvPr/>
        </p:nvPicPr>
        <p:blipFill rotWithShape="1">
          <a:blip r:embed="rId4">
            <a:alphaModFix/>
          </a:blip>
          <a:srcRect b="0" l="24952" r="4301" t="53630"/>
          <a:stretch/>
        </p:blipFill>
        <p:spPr>
          <a:xfrm>
            <a:off x="6218652" y="1562682"/>
            <a:ext cx="2750200" cy="362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3"/>
          <p:cNvSpPr/>
          <p:nvPr/>
        </p:nvSpPr>
        <p:spPr>
          <a:xfrm>
            <a:off x="4230714" y="652428"/>
            <a:ext cx="2674200" cy="298800"/>
          </a:xfrm>
          <a:prstGeom prst="chevron">
            <a:avLst>
              <a:gd fmla="val 50000" name="adj"/>
            </a:avLst>
          </a:prstGeom>
          <a:solidFill>
            <a:srgbClr val="946E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Optimize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64" name="Google Shape;64;p13"/>
          <p:cNvPicPr preferRelativeResize="0"/>
          <p:nvPr/>
        </p:nvPicPr>
        <p:blipFill rotWithShape="1">
          <a:blip r:embed="rId5">
            <a:alphaModFix/>
          </a:blip>
          <a:srcRect b="13130" l="1856" r="8881" t="25624"/>
          <a:stretch/>
        </p:blipFill>
        <p:spPr>
          <a:xfrm>
            <a:off x="408988" y="3110850"/>
            <a:ext cx="2196425" cy="2638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/>
          <p:nvPr/>
        </p:nvSpPr>
        <p:spPr>
          <a:xfrm>
            <a:off x="-75" y="652325"/>
            <a:ext cx="2330400" cy="298800"/>
          </a:xfrm>
          <a:prstGeom prst="homePlate">
            <a:avLst>
              <a:gd fmla="val 50000" name="adj"/>
            </a:avLst>
          </a:prstGeom>
          <a:solidFill>
            <a:srgbClr val="EC8F9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Historical Sales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6" name="Google Shape;66;p13"/>
          <p:cNvSpPr/>
          <p:nvPr/>
        </p:nvSpPr>
        <p:spPr>
          <a:xfrm>
            <a:off x="2036843" y="652428"/>
            <a:ext cx="2674200" cy="298800"/>
          </a:xfrm>
          <a:prstGeom prst="chevron">
            <a:avLst>
              <a:gd fmla="val 50000" name="adj"/>
            </a:avLst>
          </a:prstGeom>
          <a:solidFill>
            <a:srgbClr val="00AAA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Forecast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7" name="Google Shape;67;p13"/>
          <p:cNvSpPr/>
          <p:nvPr/>
        </p:nvSpPr>
        <p:spPr>
          <a:xfrm>
            <a:off x="6624024" y="652425"/>
            <a:ext cx="2520000" cy="298800"/>
          </a:xfrm>
          <a:prstGeom prst="chevron">
            <a:avLst>
              <a:gd fmla="val 50000" name="adj"/>
            </a:avLst>
          </a:prstGeom>
          <a:solidFill>
            <a:srgbClr val="EC8F9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Recommend Shifts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68" name="Google Shape;6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985200" y="4722150"/>
            <a:ext cx="576620" cy="226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022750" y="3110845"/>
            <a:ext cx="2804551" cy="1535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90600" y="3430750"/>
            <a:ext cx="2196400" cy="15439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" name="Google Shape;75;p14"/>
          <p:cNvGraphicFramePr/>
          <p:nvPr/>
        </p:nvGraphicFramePr>
        <p:xfrm>
          <a:off x="1332000" y="145435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{B2FF9A08-C382-4620-9171-4C402C52C74A}</a:tableStyleId>
              </a:tblPr>
              <a:tblGrid>
                <a:gridCol w="1080000"/>
                <a:gridCol w="1080000"/>
                <a:gridCol w="1080000"/>
                <a:gridCol w="1080000"/>
                <a:gridCol w="1080000"/>
              </a:tblGrid>
              <a:tr h="435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3A1AD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Baseline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LSTM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/>
                        <a:t>SARIMAX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LightGBM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9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wMSE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3A1AD"/>
                          </a:solidFill>
                        </a:rPr>
                        <a:t>1.89</a:t>
                      </a:r>
                      <a:endParaRPr>
                        <a:solidFill>
                          <a:srgbClr val="93A1AD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3A1AD"/>
                          </a:solidFill>
                        </a:rPr>
                        <a:t>1.46</a:t>
                      </a:r>
                      <a:endParaRPr>
                        <a:solidFill>
                          <a:srgbClr val="93A1AD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3A1AD"/>
                          </a:solidFill>
                        </a:rPr>
                        <a:t>0.92</a:t>
                      </a:r>
                      <a:endParaRPr>
                        <a:solidFill>
                          <a:srgbClr val="93A1AD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00AAAD"/>
                          </a:solidFill>
                        </a:rPr>
                        <a:t>0.71</a:t>
                      </a:r>
                      <a:endParaRPr b="1">
                        <a:solidFill>
                          <a:srgbClr val="00AAAD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9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MSE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3A1AD"/>
                          </a:solidFill>
                        </a:rPr>
                        <a:t>2.15</a:t>
                      </a:r>
                      <a:endParaRPr>
                        <a:solidFill>
                          <a:srgbClr val="93A1AD"/>
                        </a:solidFill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3A1AD"/>
                          </a:solidFill>
                        </a:rPr>
                        <a:t>1.51</a:t>
                      </a:r>
                      <a:endParaRPr>
                        <a:solidFill>
                          <a:srgbClr val="93A1AD"/>
                        </a:solidFill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3A1AD"/>
                          </a:solidFill>
                        </a:rPr>
                        <a:t>0.93</a:t>
                      </a:r>
                      <a:endParaRPr>
                        <a:solidFill>
                          <a:srgbClr val="93A1AD"/>
                        </a:solidFill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00AAAD"/>
                          </a:solidFill>
                        </a:rPr>
                        <a:t>0.69</a:t>
                      </a:r>
                      <a:endParaRPr b="1">
                        <a:solidFill>
                          <a:srgbClr val="00AAAD"/>
                        </a:solidFill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339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wMAE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3A1AD"/>
                          </a:solidFill>
                        </a:rPr>
                        <a:t>0.87</a:t>
                      </a:r>
                      <a:endParaRPr>
                        <a:solidFill>
                          <a:srgbClr val="93A1A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3A1AD"/>
                          </a:solidFill>
                        </a:rPr>
                        <a:t>1.01</a:t>
                      </a:r>
                      <a:endParaRPr>
                        <a:solidFill>
                          <a:srgbClr val="93A1A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00AAAD"/>
                          </a:solidFill>
                        </a:rPr>
                        <a:t>0.50</a:t>
                      </a:r>
                      <a:endParaRPr b="1">
                        <a:solidFill>
                          <a:srgbClr val="00AAA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00AAAD"/>
                          </a:solidFill>
                        </a:rPr>
                        <a:t>0.50</a:t>
                      </a:r>
                      <a:endParaRPr b="1">
                        <a:solidFill>
                          <a:srgbClr val="00AAA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39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MAE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3A1AD"/>
                          </a:solidFill>
                        </a:rPr>
                        <a:t>0.84</a:t>
                      </a:r>
                      <a:endParaRPr>
                        <a:solidFill>
                          <a:srgbClr val="93A1A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rgbClr val="93A1AD"/>
                          </a:solidFill>
                        </a:rPr>
                        <a:t>1.01</a:t>
                      </a:r>
                      <a:endParaRPr>
                        <a:solidFill>
                          <a:srgbClr val="93A1A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3A1AD"/>
                          </a:solidFill>
                        </a:rPr>
                        <a:t>0.51</a:t>
                      </a:r>
                      <a:endParaRPr>
                        <a:solidFill>
                          <a:srgbClr val="93A1A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00AAAD"/>
                          </a:solidFill>
                        </a:rPr>
                        <a:t>0.50</a:t>
                      </a:r>
                      <a:endParaRPr b="1">
                        <a:solidFill>
                          <a:srgbClr val="00AAA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39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</a:t>
                      </a:r>
                      <a:r>
                        <a:rPr lang="en"/>
                        <a:t>R</a:t>
                      </a:r>
                      <a:r>
                        <a:rPr baseline="30000" lang="en"/>
                        <a:t>2</a:t>
                      </a:r>
                      <a:endParaRPr baseline="30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3A1AD"/>
                          </a:solidFill>
                        </a:rPr>
                        <a:t>-0.55</a:t>
                      </a:r>
                      <a:endParaRPr>
                        <a:solidFill>
                          <a:srgbClr val="93A1A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rgbClr val="93A1AD"/>
                          </a:solidFill>
                        </a:rPr>
                        <a:t>-1.74</a:t>
                      </a:r>
                      <a:endParaRPr>
                        <a:solidFill>
                          <a:srgbClr val="93A1A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3A1AD"/>
                          </a:solidFill>
                        </a:rPr>
                        <a:t>0.09</a:t>
                      </a:r>
                      <a:endParaRPr>
                        <a:solidFill>
                          <a:srgbClr val="93A1A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00AAAD"/>
                          </a:solidFill>
                        </a:rPr>
                        <a:t>0.36</a:t>
                      </a:r>
                      <a:endParaRPr b="1">
                        <a:solidFill>
                          <a:srgbClr val="00AAA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39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</a:t>
                      </a:r>
                      <a:r>
                        <a:rPr baseline="30000" lang="en"/>
                        <a:t>2</a:t>
                      </a:r>
                      <a:endParaRPr baseline="30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3A1AD"/>
                          </a:solidFill>
                        </a:rPr>
                        <a:t>0.01</a:t>
                      </a:r>
                      <a:endParaRPr>
                        <a:solidFill>
                          <a:srgbClr val="93A1A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rgbClr val="93A1AD"/>
                          </a:solidFill>
                        </a:rPr>
                        <a:t>-1.43</a:t>
                      </a:r>
                      <a:endParaRPr>
                        <a:solidFill>
                          <a:srgbClr val="93A1A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3A1AD"/>
                          </a:solidFill>
                        </a:rPr>
                        <a:t>0.08</a:t>
                      </a:r>
                      <a:endParaRPr>
                        <a:solidFill>
                          <a:srgbClr val="93A1A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00AAAD"/>
                          </a:solidFill>
                        </a:rPr>
                        <a:t>0.31</a:t>
                      </a:r>
                      <a:endParaRPr b="1">
                        <a:solidFill>
                          <a:srgbClr val="00AAAD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" name="Google Shape;80;p15"/>
          <p:cNvGraphicFramePr/>
          <p:nvPr/>
        </p:nvGraphicFramePr>
        <p:xfrm>
          <a:off x="1831900" y="8795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{B2FF9A08-C382-4620-9171-4C402C52C74A}</a:tableStyleId>
              </a:tblPr>
              <a:tblGrid>
                <a:gridCol w="1101125"/>
                <a:gridCol w="810500"/>
                <a:gridCol w="795150"/>
                <a:gridCol w="902275"/>
                <a:gridCol w="902275"/>
                <a:gridCol w="1146675"/>
              </a:tblGrid>
              <a:tr h="737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3A1AD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Baseline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SYRUP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LSTM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/>
                        <a:t>SARIMAX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LightGBM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65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wMSE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3A1AD"/>
                          </a:solidFill>
                        </a:rPr>
                        <a:t>1.89</a:t>
                      </a:r>
                      <a:endParaRPr>
                        <a:solidFill>
                          <a:srgbClr val="93A1AD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3A1AD"/>
                          </a:solidFill>
                        </a:rPr>
                        <a:t>0.77</a:t>
                      </a:r>
                      <a:endParaRPr>
                        <a:solidFill>
                          <a:srgbClr val="93A1AD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3A1AD"/>
                          </a:solidFill>
                        </a:rPr>
                        <a:t>1.46</a:t>
                      </a:r>
                      <a:endParaRPr>
                        <a:solidFill>
                          <a:srgbClr val="93A1AD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3A1AD"/>
                          </a:solidFill>
                        </a:rPr>
                        <a:t>0.92</a:t>
                      </a:r>
                      <a:endParaRPr>
                        <a:solidFill>
                          <a:srgbClr val="93A1AD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00AAAD"/>
                          </a:solidFill>
                        </a:rPr>
                        <a:t>0.71</a:t>
                      </a:r>
                      <a:endParaRPr b="1">
                        <a:solidFill>
                          <a:srgbClr val="00AAAD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65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MSE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3A1AD"/>
                          </a:solidFill>
                        </a:rPr>
                        <a:t>2.15</a:t>
                      </a:r>
                      <a:endParaRPr>
                        <a:solidFill>
                          <a:srgbClr val="93A1AD"/>
                        </a:solidFill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3A1AD"/>
                          </a:solidFill>
                        </a:rPr>
                        <a:t>0.86</a:t>
                      </a:r>
                      <a:endParaRPr>
                        <a:solidFill>
                          <a:srgbClr val="93A1AD"/>
                        </a:solidFill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3A1AD"/>
                          </a:solidFill>
                        </a:rPr>
                        <a:t>1.51</a:t>
                      </a:r>
                      <a:endParaRPr>
                        <a:solidFill>
                          <a:srgbClr val="93A1AD"/>
                        </a:solidFill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3A1AD"/>
                          </a:solidFill>
                        </a:rPr>
                        <a:t>0.93</a:t>
                      </a:r>
                      <a:endParaRPr>
                        <a:solidFill>
                          <a:srgbClr val="93A1AD"/>
                        </a:solidFill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00AAAD"/>
                          </a:solidFill>
                        </a:rPr>
                        <a:t>0.69</a:t>
                      </a:r>
                      <a:endParaRPr b="1">
                        <a:solidFill>
                          <a:srgbClr val="00AAAD"/>
                        </a:solidFill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665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wMAE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3A1AD"/>
                          </a:solidFill>
                        </a:rPr>
                        <a:t>0.87</a:t>
                      </a:r>
                      <a:endParaRPr>
                        <a:solidFill>
                          <a:srgbClr val="93A1A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3A1AD"/>
                          </a:solidFill>
                        </a:rPr>
                        <a:t>0.56</a:t>
                      </a:r>
                      <a:endParaRPr>
                        <a:solidFill>
                          <a:srgbClr val="93A1A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3A1AD"/>
                          </a:solidFill>
                        </a:rPr>
                        <a:t>1.01</a:t>
                      </a:r>
                      <a:endParaRPr>
                        <a:solidFill>
                          <a:srgbClr val="93A1A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00AAAD"/>
                          </a:solidFill>
                        </a:rPr>
                        <a:t>0.50</a:t>
                      </a:r>
                      <a:endParaRPr b="1">
                        <a:solidFill>
                          <a:srgbClr val="00AAA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00AAAD"/>
                          </a:solidFill>
                        </a:rPr>
                        <a:t>0.50</a:t>
                      </a:r>
                      <a:endParaRPr b="1">
                        <a:solidFill>
                          <a:srgbClr val="00AAA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665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MAE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3A1AD"/>
                          </a:solidFill>
                        </a:rPr>
                        <a:t>0.84</a:t>
                      </a:r>
                      <a:endParaRPr>
                        <a:solidFill>
                          <a:srgbClr val="93A1A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3A1AD"/>
                          </a:solidFill>
                        </a:rPr>
                        <a:t>0.60</a:t>
                      </a:r>
                      <a:endParaRPr>
                        <a:solidFill>
                          <a:srgbClr val="93A1A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3A1AD"/>
                          </a:solidFill>
                        </a:rPr>
                        <a:t>1.01</a:t>
                      </a:r>
                      <a:endParaRPr>
                        <a:solidFill>
                          <a:srgbClr val="93A1A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3A1AD"/>
                          </a:solidFill>
                        </a:rPr>
                        <a:t>0.51</a:t>
                      </a:r>
                      <a:endParaRPr>
                        <a:solidFill>
                          <a:srgbClr val="93A1A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00AAAD"/>
                          </a:solidFill>
                        </a:rPr>
                        <a:t>0.50</a:t>
                      </a:r>
                      <a:endParaRPr b="1">
                        <a:solidFill>
                          <a:srgbClr val="00AAA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665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wR</a:t>
                      </a:r>
                      <a:r>
                        <a:rPr baseline="30000" lang="en"/>
                        <a:t>2</a:t>
                      </a:r>
                      <a:endParaRPr baseline="30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3A1AD"/>
                          </a:solidFill>
                        </a:rPr>
                        <a:t>-0.55</a:t>
                      </a:r>
                      <a:endParaRPr>
                        <a:solidFill>
                          <a:srgbClr val="93A1A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3A1AD"/>
                          </a:solidFill>
                        </a:rPr>
                        <a:t>-0.21</a:t>
                      </a:r>
                      <a:endParaRPr>
                        <a:solidFill>
                          <a:srgbClr val="93A1A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3A1AD"/>
                          </a:solidFill>
                        </a:rPr>
                        <a:t>-1.74</a:t>
                      </a:r>
                      <a:endParaRPr>
                        <a:solidFill>
                          <a:srgbClr val="93A1A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3A1AD"/>
                          </a:solidFill>
                        </a:rPr>
                        <a:t>0.09</a:t>
                      </a:r>
                      <a:endParaRPr>
                        <a:solidFill>
                          <a:srgbClr val="93A1A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00AAAD"/>
                          </a:solidFill>
                        </a:rPr>
                        <a:t>0.36</a:t>
                      </a:r>
                      <a:endParaRPr b="1">
                        <a:solidFill>
                          <a:srgbClr val="00AAA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665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</a:t>
                      </a:r>
                      <a:r>
                        <a:rPr baseline="30000" lang="en"/>
                        <a:t>2</a:t>
                      </a:r>
                      <a:endParaRPr baseline="30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3A1AD"/>
                          </a:solidFill>
                        </a:rPr>
                        <a:t>0.01</a:t>
                      </a:r>
                      <a:endParaRPr>
                        <a:solidFill>
                          <a:srgbClr val="93A1A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3A1AD"/>
                          </a:solidFill>
                        </a:rPr>
                        <a:t>0.23</a:t>
                      </a:r>
                      <a:endParaRPr>
                        <a:solidFill>
                          <a:srgbClr val="93A1A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3A1AD"/>
                          </a:solidFill>
                        </a:rPr>
                        <a:t>-1.43</a:t>
                      </a:r>
                      <a:endParaRPr>
                        <a:solidFill>
                          <a:srgbClr val="93A1A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3A1AD"/>
                          </a:solidFill>
                        </a:rPr>
                        <a:t>0.08</a:t>
                      </a:r>
                      <a:endParaRPr>
                        <a:solidFill>
                          <a:srgbClr val="93A1A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00AAAD"/>
                          </a:solidFill>
                        </a:rPr>
                        <a:t>0.31</a:t>
                      </a:r>
                      <a:endParaRPr b="1">
                        <a:solidFill>
                          <a:srgbClr val="00AAAD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/>
          <p:nvPr/>
        </p:nvSpPr>
        <p:spPr>
          <a:xfrm>
            <a:off x="4900450" y="742350"/>
            <a:ext cx="2043000" cy="435300"/>
          </a:xfrm>
          <a:prstGeom prst="chevron">
            <a:avLst>
              <a:gd fmla="val 50000" name="adj"/>
            </a:avLst>
          </a:prstGeom>
          <a:solidFill>
            <a:srgbClr val="E691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Shifts Recommendation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6" name="Google Shape;86;p16"/>
          <p:cNvSpPr/>
          <p:nvPr/>
        </p:nvSpPr>
        <p:spPr>
          <a:xfrm>
            <a:off x="3216650" y="735650"/>
            <a:ext cx="1923300" cy="448800"/>
          </a:xfrm>
          <a:prstGeom prst="chevron">
            <a:avLst>
              <a:gd fmla="val 50000" name="adj"/>
            </a:avLst>
          </a:prstGeom>
          <a:solidFill>
            <a:srgbClr val="EA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Inventory Optimization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7" name="Google Shape;87;p16"/>
          <p:cNvSpPr/>
          <p:nvPr/>
        </p:nvSpPr>
        <p:spPr>
          <a:xfrm>
            <a:off x="1791100" y="742500"/>
            <a:ext cx="1656900" cy="435000"/>
          </a:xfrm>
          <a:prstGeom prst="homePlate">
            <a:avLst>
              <a:gd fmla="val 50000" name="adj"/>
            </a:avLst>
          </a:prstGeom>
          <a:solidFill>
            <a:srgbClr val="B45F0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Sales Forecast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8" name="Google Shape;88;p16"/>
          <p:cNvSpPr/>
          <p:nvPr/>
        </p:nvSpPr>
        <p:spPr>
          <a:xfrm>
            <a:off x="4900450" y="2038050"/>
            <a:ext cx="2043000" cy="435000"/>
          </a:xfrm>
          <a:prstGeom prst="chevron">
            <a:avLst>
              <a:gd fmla="val 50000" name="adj"/>
            </a:avLst>
          </a:prstGeom>
          <a:solidFill>
            <a:srgbClr val="00AAA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Optimise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9" name="Google Shape;89;p16"/>
          <p:cNvSpPr/>
          <p:nvPr/>
        </p:nvSpPr>
        <p:spPr>
          <a:xfrm>
            <a:off x="1791100" y="2037900"/>
            <a:ext cx="1656900" cy="435000"/>
          </a:xfrm>
          <a:prstGeom prst="homePlate">
            <a:avLst>
              <a:gd fmla="val 50000" name="adj"/>
            </a:avLst>
          </a:prstGeom>
          <a:solidFill>
            <a:srgbClr val="00AAA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Historical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Sales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0" name="Google Shape;90;p16"/>
          <p:cNvSpPr/>
          <p:nvPr/>
        </p:nvSpPr>
        <p:spPr>
          <a:xfrm>
            <a:off x="3224050" y="2038050"/>
            <a:ext cx="2043000" cy="435000"/>
          </a:xfrm>
          <a:prstGeom prst="chevron">
            <a:avLst>
              <a:gd fmla="val 50000" name="adj"/>
            </a:avLst>
          </a:prstGeom>
          <a:solidFill>
            <a:srgbClr val="77CE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Forecast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1" name="Google Shape;91;p16"/>
          <p:cNvSpPr/>
          <p:nvPr/>
        </p:nvSpPr>
        <p:spPr>
          <a:xfrm>
            <a:off x="6729250" y="2038050"/>
            <a:ext cx="2043000" cy="435000"/>
          </a:xfrm>
          <a:prstGeom prst="chevron">
            <a:avLst>
              <a:gd fmla="val 50000" name="adj"/>
            </a:avLst>
          </a:prstGeom>
          <a:solidFill>
            <a:srgbClr val="77CE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Recommend </a:t>
            </a: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Shifts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2" name="Google Shape;92;p16"/>
          <p:cNvSpPr/>
          <p:nvPr/>
        </p:nvSpPr>
        <p:spPr>
          <a:xfrm>
            <a:off x="4072628" y="2723850"/>
            <a:ext cx="2676000" cy="435000"/>
          </a:xfrm>
          <a:prstGeom prst="chevron">
            <a:avLst>
              <a:gd fmla="val 50000" name="adj"/>
            </a:avLst>
          </a:prstGeom>
          <a:solidFill>
            <a:srgbClr val="00AAA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Optimise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3" name="Google Shape;93;p16"/>
          <p:cNvSpPr/>
          <p:nvPr/>
        </p:nvSpPr>
        <p:spPr>
          <a:xfrm>
            <a:off x="-75" y="2723700"/>
            <a:ext cx="2170500" cy="435000"/>
          </a:xfrm>
          <a:prstGeom prst="homePlate">
            <a:avLst>
              <a:gd fmla="val 50000" name="adj"/>
            </a:avLst>
          </a:prstGeom>
          <a:solidFill>
            <a:srgbClr val="00AAA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Historical Sales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4" name="Google Shape;94;p16"/>
          <p:cNvSpPr/>
          <p:nvPr/>
        </p:nvSpPr>
        <p:spPr>
          <a:xfrm>
            <a:off x="1876838" y="2723850"/>
            <a:ext cx="2676000" cy="435000"/>
          </a:xfrm>
          <a:prstGeom prst="chevron">
            <a:avLst>
              <a:gd fmla="val 50000" name="adj"/>
            </a:avLst>
          </a:prstGeom>
          <a:solidFill>
            <a:srgbClr val="77CE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Forecast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5" name="Google Shape;95;p16"/>
          <p:cNvSpPr/>
          <p:nvPr/>
        </p:nvSpPr>
        <p:spPr>
          <a:xfrm>
            <a:off x="6468035" y="2723850"/>
            <a:ext cx="2676000" cy="435000"/>
          </a:xfrm>
          <a:prstGeom prst="chevron">
            <a:avLst>
              <a:gd fmla="val 50000" name="adj"/>
            </a:avLst>
          </a:prstGeom>
          <a:solidFill>
            <a:srgbClr val="77CE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Recommend Shifts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6" name="Google Shape;96;p16"/>
          <p:cNvSpPr/>
          <p:nvPr/>
        </p:nvSpPr>
        <p:spPr>
          <a:xfrm>
            <a:off x="4230714" y="347628"/>
            <a:ext cx="2674200" cy="298800"/>
          </a:xfrm>
          <a:prstGeom prst="chevron">
            <a:avLst>
              <a:gd fmla="val 50000" name="adj"/>
            </a:avLst>
          </a:prstGeom>
          <a:solidFill>
            <a:srgbClr val="00AAA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Optimise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7" name="Google Shape;97;p16"/>
          <p:cNvSpPr/>
          <p:nvPr/>
        </p:nvSpPr>
        <p:spPr>
          <a:xfrm>
            <a:off x="-75" y="347525"/>
            <a:ext cx="2330400" cy="298800"/>
          </a:xfrm>
          <a:prstGeom prst="homePlate">
            <a:avLst>
              <a:gd fmla="val 50000" name="adj"/>
            </a:avLst>
          </a:prstGeom>
          <a:solidFill>
            <a:srgbClr val="00AAA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Historical Sales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8" name="Google Shape;98;p16"/>
          <p:cNvSpPr/>
          <p:nvPr/>
        </p:nvSpPr>
        <p:spPr>
          <a:xfrm>
            <a:off x="2036843" y="347628"/>
            <a:ext cx="2674200" cy="298800"/>
          </a:xfrm>
          <a:prstGeom prst="chevron">
            <a:avLst>
              <a:gd fmla="val 50000" name="adj"/>
            </a:avLst>
          </a:prstGeom>
          <a:solidFill>
            <a:srgbClr val="77CE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Forecast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9" name="Google Shape;99;p16"/>
          <p:cNvSpPr/>
          <p:nvPr/>
        </p:nvSpPr>
        <p:spPr>
          <a:xfrm>
            <a:off x="6624024" y="347625"/>
            <a:ext cx="2520000" cy="298800"/>
          </a:xfrm>
          <a:prstGeom prst="chevron">
            <a:avLst>
              <a:gd fmla="val 50000" name="adj"/>
            </a:avLst>
          </a:prstGeom>
          <a:solidFill>
            <a:srgbClr val="77CE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Recommend Shifts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00" name="Google Shape;10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82237" y="2338012"/>
            <a:ext cx="2576924" cy="1119875"/>
          </a:xfrm>
          <a:prstGeom prst="rect">
            <a:avLst/>
          </a:prstGeom>
          <a:noFill/>
          <a:ln cap="flat" cmpd="sng" w="9525">
            <a:solidFill>
              <a:srgbClr val="00AAAD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01" name="Google Shape;10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56500" y="1148476"/>
            <a:ext cx="2848201" cy="10253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